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73" r:id="rId6"/>
    <p:sldId id="264" r:id="rId7"/>
    <p:sldId id="258" r:id="rId8"/>
    <p:sldId id="293" r:id="rId9"/>
    <p:sldId id="267" r:id="rId10"/>
    <p:sldId id="275" r:id="rId11"/>
    <p:sldId id="318" r:id="rId12"/>
    <p:sldId id="295" r:id="rId13"/>
    <p:sldId id="319" r:id="rId14"/>
    <p:sldId id="294" r:id="rId15"/>
    <p:sldId id="269" r:id="rId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5A69"/>
    <a:srgbClr val="0045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19" autoAdjust="0"/>
    <p:restoredTop sz="94660"/>
  </p:normalViewPr>
  <p:slideViewPr>
    <p:cSldViewPr snapToGrid="0">
      <p:cViewPr varScale="1">
        <p:scale>
          <a:sx n="53" d="100"/>
          <a:sy n="53" d="100"/>
        </p:scale>
        <p:origin x="78" y="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BFBB32-1815-43E7-B02D-F613F4508F9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DC4A3A-993B-4891-A9B6-F5F5EB590A8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DC4A3A-993B-4891-A9B6-F5F5EB590A85}"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DC4A3A-993B-4891-A9B6-F5F5EB590A85}"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DC4A3A-993B-4891-A9B6-F5F5EB590A85}"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DC4A3A-993B-4891-A9B6-F5F5EB590A85}"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DC4A3A-993B-4891-A9B6-F5F5EB590A8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DC4A3A-993B-4891-A9B6-F5F5EB590A8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DC4A3A-993B-4891-A9B6-F5F5EB590A8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DC4A3A-993B-4891-A9B6-F5F5EB590A8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DC4A3A-993B-4891-A9B6-F5F5EB590A8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DC4A3A-993B-4891-A9B6-F5F5EB590A85}"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DC4A3A-993B-4891-A9B6-F5F5EB590A8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DC4A3A-993B-4891-A9B6-F5F5EB590A85}"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DC4A3A-993B-4891-A9B6-F5F5EB590A8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image" Target="../media/image5.png"/><Relationship Id="rId8" Type="http://schemas.microsoft.com/office/2007/relationships/hdphoto" Target="../media/image8.wdp"/><Relationship Id="rId7" Type="http://schemas.openxmlformats.org/officeDocument/2006/relationships/image" Target="../media/image7.png"/><Relationship Id="rId6" Type="http://schemas.openxmlformats.org/officeDocument/2006/relationships/tags" Target="../tags/tag4.xml"/><Relationship Id="rId5" Type="http://schemas.openxmlformats.org/officeDocument/2006/relationships/image" Target="../media/image6.png"/><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sp>
        <p:nvSpPr>
          <p:cNvPr id="6" name="矩形 5"/>
          <p:cNvSpPr/>
          <p:nvPr userDrawn="1"/>
        </p:nvSpPr>
        <p:spPr>
          <a:xfrm>
            <a:off x="0" y="0"/>
            <a:ext cx="12192000" cy="1066800"/>
          </a:xfrm>
          <a:prstGeom prst="rect">
            <a:avLst/>
          </a:prstGeom>
          <a:solidFill>
            <a:srgbClr val="0045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4" name="矩形 3"/>
          <p:cNvSpPr/>
          <p:nvPr userDrawn="1"/>
        </p:nvSpPr>
        <p:spPr>
          <a:xfrm>
            <a:off x="0" y="6430297"/>
            <a:ext cx="12192000" cy="427703"/>
          </a:xfrm>
          <a:prstGeom prst="rect">
            <a:avLst/>
          </a:prstGeom>
          <a:solidFill>
            <a:srgbClr val="0045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85738" y="44009"/>
            <a:ext cx="978781" cy="978781"/>
          </a:xfrm>
          <a:prstGeom prst="rect">
            <a:avLst/>
          </a:prstGeom>
        </p:spPr>
      </p:pic>
      <p:sp>
        <p:nvSpPr>
          <p:cNvPr id="9" name="标题 8"/>
          <p:cNvSpPr>
            <a:spLocks noGrp="1"/>
          </p:cNvSpPr>
          <p:nvPr>
            <p:ph type="title" hasCustomPrompt="1"/>
          </p:nvPr>
        </p:nvSpPr>
        <p:spPr>
          <a:xfrm>
            <a:off x="0" y="1"/>
            <a:ext cx="12192000" cy="1066800"/>
          </a:xfrm>
        </p:spPr>
        <p:txBody>
          <a:bodyPr>
            <a:normAutofit/>
          </a:bodyPr>
          <a:lstStyle>
            <a:lvl1pPr algn="ctr">
              <a:defRPr sz="2800" b="1">
                <a:solidFill>
                  <a:schemeClr val="bg1"/>
                </a:solidFill>
                <a:latin typeface="Source Han Sans K Bold" panose="020B0800000000000000" pitchFamily="34" charset="-128"/>
                <a:ea typeface="Source Han Sans K Bold" panose="020B0800000000000000" pitchFamily="34" charset="-128"/>
              </a:defRPr>
            </a:lvl1pPr>
          </a:lstStyle>
          <a:p>
            <a:r>
              <a:rPr lang="zh-CN" altLang="en-US" dirty="0"/>
              <a:t>单击此处添加标题</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9"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7" name="矩形 6"/>
          <p:cNvSpPr/>
          <p:nvPr userDrawn="1"/>
        </p:nvSpPr>
        <p:spPr>
          <a:xfrm>
            <a:off x="0" y="0"/>
            <a:ext cx="6096000" cy="6858000"/>
          </a:xfrm>
          <a:prstGeom prst="rect">
            <a:avLst/>
          </a:prstGeom>
          <a:solidFill>
            <a:srgbClr val="0045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PA_矩形 9"/>
          <p:cNvSpPr/>
          <p:nvPr>
            <p:custDataLst>
              <p:tags r:id="rId2"/>
            </p:custDataLst>
          </p:nvPr>
        </p:nvSpPr>
        <p:spPr>
          <a:xfrm rot="5400000">
            <a:off x="3158087" y="-2684003"/>
            <a:ext cx="5875828" cy="12226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B6C4C7"/>
              </a:solidFill>
              <a:latin typeface="方正清刻本悦宋简体" panose="02000000000000000000" pitchFamily="2" charset="-122"/>
              <a:ea typeface="方正清刻本悦宋简体" panose="02000000000000000000" pitchFamily="2" charset="-122"/>
            </a:endParaRPr>
          </a:p>
        </p:txBody>
      </p:sp>
      <p:grpSp>
        <p:nvGrpSpPr>
          <p:cNvPr id="12" name="组合 11"/>
          <p:cNvGrpSpPr/>
          <p:nvPr userDrawn="1"/>
        </p:nvGrpSpPr>
        <p:grpSpPr>
          <a:xfrm rot="5400000">
            <a:off x="4992363" y="-2364016"/>
            <a:ext cx="2317429" cy="6677804"/>
            <a:chOff x="2500390" y="-129771"/>
            <a:chExt cx="7852418" cy="7052645"/>
          </a:xfrm>
        </p:grpSpPr>
        <p:sp>
          <p:nvSpPr>
            <p:cNvPr id="13" name="PA_矩形 9"/>
            <p:cNvSpPr/>
            <p:nvPr>
              <p:custDataLst>
                <p:tags r:id="rId3"/>
              </p:custDataLst>
            </p:nvPr>
          </p:nvSpPr>
          <p:spPr>
            <a:xfrm>
              <a:off x="4064105" y="-11"/>
              <a:ext cx="4063789"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B6C4C7"/>
                </a:solidFill>
                <a:latin typeface="方正清刻本悦宋简体" panose="02000000000000000000" pitchFamily="2" charset="-122"/>
                <a:ea typeface="方正清刻本悦宋简体" panose="02000000000000000000" pitchFamily="2" charset="-122"/>
              </a:endParaRPr>
            </a:p>
          </p:txBody>
        </p:sp>
        <p:pic>
          <p:nvPicPr>
            <p:cNvPr id="14" name="PA_图片 15"/>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flipH="1">
              <a:off x="8127894" y="-129771"/>
              <a:ext cx="2224914" cy="6987771"/>
            </a:xfrm>
            <a:prstGeom prst="rect">
              <a:avLst/>
            </a:prstGeom>
          </p:spPr>
        </p:pic>
        <p:pic>
          <p:nvPicPr>
            <p:cNvPr id="15" name="PA_图片 15"/>
            <p:cNvPicPr>
              <a:picLocks noChangeAspect="1"/>
            </p:cNvPicPr>
            <p:nvPr>
              <p:custDataLst>
                <p:tags r:id="rId6"/>
              </p:custDataLst>
            </p:nvPr>
          </p:nvPicPr>
          <p:blipFill>
            <a:blip r:embed="rId7" cstate="print">
              <a:extLst>
                <a:ext uri="{BEBA8EAE-BF5A-486C-A8C5-ECC9F3942E4B}">
                  <a14:imgProps xmlns:a14="http://schemas.microsoft.com/office/drawing/2010/main">
                    <a14:imgLayer r:embed="rId8">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500390" y="-64897"/>
              <a:ext cx="1590859" cy="6987771"/>
            </a:xfrm>
            <a:prstGeom prst="rect">
              <a:avLst/>
            </a:prstGeom>
          </p:spPr>
        </p:pic>
      </p:grpSp>
      <p:pic>
        <p:nvPicPr>
          <p:cNvPr id="17" name="图片 16"/>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a:xfrm>
            <a:off x="3197321" y="356494"/>
            <a:ext cx="978781" cy="9787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solidFill>
            <a:srgbClr val="0045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solidFill>
            <a:srgbClr val="0045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flipH="1">
            <a:off x="-445069" y="215904"/>
            <a:ext cx="4118508" cy="6858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solidFill>
            <a:srgbClr val="0045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userDrawn="1"/>
        </p:nvSpPr>
        <p:spPr>
          <a:xfrm rot="5400000">
            <a:off x="448142" y="1"/>
            <a:ext cx="3268844" cy="3268845"/>
          </a:xfrm>
          <a:prstGeom prst="rect">
            <a:avLst/>
          </a:prstGeom>
          <a:noFill/>
        </p:spPr>
        <p:txBody>
          <a:bodyPr wrap="none" rtlCol="0" anchor="ctr" anchorCtr="0">
            <a:noAutofit/>
          </a:bodyPr>
          <a:lstStyle/>
          <a:p>
            <a:r>
              <a:rPr lang="en-US" altLang="zh-CN" sz="34400" dirty="0">
                <a:solidFill>
                  <a:schemeClr val="accent6">
                    <a:lumMod val="75000"/>
                    <a:alpha val="30000"/>
                  </a:schemeClr>
                </a:solidFill>
                <a:latin typeface="I.Ngaan" panose="02000500000000000000" pitchFamily="2" charset="-122"/>
                <a:ea typeface="I.Ngaan" panose="02000500000000000000" pitchFamily="2" charset="-122"/>
              </a:rPr>
              <a:t>P</a:t>
            </a:r>
            <a:endParaRPr lang="zh-CN" altLang="en-US" sz="34400" dirty="0">
              <a:solidFill>
                <a:schemeClr val="accent6">
                  <a:lumMod val="75000"/>
                  <a:alpha val="30000"/>
                </a:schemeClr>
              </a:solidFill>
              <a:latin typeface="I.Ngaan" panose="02000500000000000000" pitchFamily="2" charset="-122"/>
              <a:ea typeface="I.Ngaan" panose="02000500000000000000" pitchFamily="2" charset="-122"/>
            </a:endParaRPr>
          </a:p>
        </p:txBody>
      </p:sp>
      <p:sp>
        <p:nvSpPr>
          <p:cNvPr id="4" name="文本框 3"/>
          <p:cNvSpPr txBox="1"/>
          <p:nvPr userDrawn="1"/>
        </p:nvSpPr>
        <p:spPr>
          <a:xfrm rot="5400000">
            <a:off x="-653145" y="3463903"/>
            <a:ext cx="3939711" cy="2258263"/>
          </a:xfrm>
          <a:prstGeom prst="rect">
            <a:avLst/>
          </a:prstGeom>
          <a:noFill/>
        </p:spPr>
        <p:txBody>
          <a:bodyPr wrap="none" rtlCol="0" anchor="ctr" anchorCtr="0">
            <a:noAutofit/>
          </a:bodyPr>
          <a:lstStyle/>
          <a:p>
            <a:r>
              <a:rPr lang="en-US" altLang="zh-CN" sz="16600" dirty="0">
                <a:solidFill>
                  <a:schemeClr val="accent6">
                    <a:lumMod val="75000"/>
                    <a:alpha val="30000"/>
                  </a:schemeClr>
                </a:solidFill>
                <a:latin typeface="I.Ngaan" panose="02000500000000000000" pitchFamily="2" charset="-122"/>
                <a:ea typeface="I.Ngaan" panose="02000500000000000000" pitchFamily="2" charset="-122"/>
              </a:rPr>
              <a:t>art</a:t>
            </a:r>
            <a:endParaRPr lang="zh-CN" altLang="en-US" sz="16600" dirty="0">
              <a:solidFill>
                <a:schemeClr val="accent6">
                  <a:lumMod val="75000"/>
                  <a:alpha val="30000"/>
                </a:schemeClr>
              </a:solidFill>
              <a:latin typeface="I.Ngaan" panose="02000500000000000000" pitchFamily="2" charset="-122"/>
              <a:ea typeface="I.Ngaan" panose="02000500000000000000" pitchFamily="2" charset="-122"/>
            </a:endParaRPr>
          </a:p>
        </p:txBody>
      </p:sp>
      <p:pic>
        <p:nvPicPr>
          <p:cNvPr id="12" name="图片 11"/>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a:xfrm>
            <a:off x="6896101" y="3938555"/>
            <a:ext cx="5310666" cy="290121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microsoft.com/office/2007/relationships/media" Target="../media/media1.mp3"/><Relationship Id="rId7" Type="http://schemas.openxmlformats.org/officeDocument/2006/relationships/audio" Target="../media/media1.mp3"/><Relationship Id="rId6" Type="http://schemas.microsoft.com/office/2007/relationships/hdphoto" Target="../media/image8.wdp"/><Relationship Id="rId5" Type="http://schemas.openxmlformats.org/officeDocument/2006/relationships/image" Target="../media/image7.png"/><Relationship Id="rId4" Type="http://schemas.openxmlformats.org/officeDocument/2006/relationships/tags" Target="../tags/tag7.xml"/><Relationship Id="rId3" Type="http://schemas.openxmlformats.org/officeDocument/2006/relationships/image" Target="../media/image6.png"/><Relationship Id="rId2" Type="http://schemas.openxmlformats.org/officeDocument/2006/relationships/tags" Target="../tags/tag6.xml"/><Relationship Id="rId12" Type="http://schemas.openxmlformats.org/officeDocument/2006/relationships/notesSlide" Target="../notesSlides/notesSlide1.xml"/><Relationship Id="rId11" Type="http://schemas.openxmlformats.org/officeDocument/2006/relationships/slideLayout" Target="../slideLayouts/slideLayout7.xml"/><Relationship Id="rId10" Type="http://schemas.openxmlformats.org/officeDocument/2006/relationships/image" Target="../media/image10.png"/><Relationship Id="rId1" Type="http://schemas.openxmlformats.org/officeDocument/2006/relationships/tags" Target="../tags/tag5.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0.xml"/><Relationship Id="rId2" Type="http://schemas.openxmlformats.org/officeDocument/2006/relationships/image" Target="../media/image10.png"/><Relationship Id="rId1"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0.xml"/><Relationship Id="rId3" Type="http://schemas.openxmlformats.org/officeDocument/2006/relationships/image" Target="../media/image10.png"/><Relationship Id="rId2" Type="http://schemas.microsoft.com/office/2007/relationships/hdphoto" Target="../media/image18.wdp"/><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7.xml"/><Relationship Id="rId7" Type="http://schemas.openxmlformats.org/officeDocument/2006/relationships/image" Target="../media/image10.png"/><Relationship Id="rId6" Type="http://schemas.microsoft.com/office/2007/relationships/hdphoto" Target="../media/image8.wdp"/><Relationship Id="rId5" Type="http://schemas.openxmlformats.org/officeDocument/2006/relationships/image" Target="../media/image7.png"/><Relationship Id="rId4" Type="http://schemas.openxmlformats.org/officeDocument/2006/relationships/tags" Target="../tags/tag13.xml"/><Relationship Id="rId3" Type="http://schemas.openxmlformats.org/officeDocument/2006/relationships/image" Target="../media/image6.png"/><Relationship Id="rId2" Type="http://schemas.openxmlformats.org/officeDocument/2006/relationships/tags" Target="../tags/tag12.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image" Target="../media/image10.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0.xml"/><Relationship Id="rId3" Type="http://schemas.openxmlformats.org/officeDocument/2006/relationships/image" Target="../media/image10.png"/><Relationship Id="rId2" Type="http://schemas.microsoft.com/office/2007/relationships/hdphoto" Target="../media/image12.wdp"/><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8.xml"/><Relationship Id="rId6" Type="http://schemas.microsoft.com/office/2007/relationships/hdphoto" Target="../media/image8.wdp"/><Relationship Id="rId5" Type="http://schemas.openxmlformats.org/officeDocument/2006/relationships/image" Target="../media/image7.png"/><Relationship Id="rId4" Type="http://schemas.openxmlformats.org/officeDocument/2006/relationships/tags" Target="../tags/tag10.xml"/><Relationship Id="rId3" Type="http://schemas.openxmlformats.org/officeDocument/2006/relationships/image" Target="../media/image6.png"/><Relationship Id="rId2" Type="http://schemas.openxmlformats.org/officeDocument/2006/relationships/tags" Target="../tags/tag9.xml"/><Relationship Id="rId1" Type="http://schemas.openxmlformats.org/officeDocument/2006/relationships/tags" Target="../tags/tag8.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0.xml"/><Relationship Id="rId2" Type="http://schemas.openxmlformats.org/officeDocument/2006/relationships/image" Target="../media/image10.png"/><Relationship Id="rId1"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0.xml"/><Relationship Id="rId3" Type="http://schemas.openxmlformats.org/officeDocument/2006/relationships/image" Target="../media/image10.png"/><Relationship Id="rId2" Type="http://schemas.microsoft.com/office/2007/relationships/hdphoto" Target="../media/image15.wdp"/><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rot="5400000">
            <a:off x="3581970" y="-2819402"/>
            <a:ext cx="5139246" cy="12573004"/>
            <a:chOff x="2500390" y="-129771"/>
            <a:chExt cx="7852418" cy="7052645"/>
          </a:xfrm>
        </p:grpSpPr>
        <p:sp>
          <p:nvSpPr>
            <p:cNvPr id="8" name="PA_矩形 9"/>
            <p:cNvSpPr/>
            <p:nvPr>
              <p:custDataLst>
                <p:tags r:id="rId1"/>
              </p:custDataLst>
            </p:nvPr>
          </p:nvSpPr>
          <p:spPr>
            <a:xfrm>
              <a:off x="4064105" y="-11"/>
              <a:ext cx="4063789"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B6C4C7"/>
                </a:solidFill>
                <a:cs typeface="+mn-ea"/>
                <a:sym typeface="+mn-lt"/>
              </a:endParaRPr>
            </a:p>
          </p:txBody>
        </p:sp>
        <p:pic>
          <p:nvPicPr>
            <p:cNvPr id="9" name="PA_图片 15"/>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flipH="1">
              <a:off x="8127894" y="-129771"/>
              <a:ext cx="2224914" cy="6987771"/>
            </a:xfrm>
            <a:prstGeom prst="rect">
              <a:avLst/>
            </a:prstGeom>
          </p:spPr>
        </p:pic>
        <p:pic>
          <p:nvPicPr>
            <p:cNvPr id="10" name="PA_图片 15"/>
            <p:cNvPicPr>
              <a:picLocks noChangeAspect="1"/>
            </p:cNvPicPr>
            <p:nvPr>
              <p:custDataLst>
                <p:tags r:id="rId4"/>
              </p:custDataLst>
            </p:nvPr>
          </p:nvPicPr>
          <p:blipFill>
            <a:blip r:embed="rId5" cstate="print">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500390" y="-64897"/>
              <a:ext cx="1590859" cy="6987771"/>
            </a:xfrm>
            <a:prstGeom prst="rect">
              <a:avLst/>
            </a:prstGeom>
          </p:spPr>
        </p:pic>
      </p:grpSp>
      <p:grpSp>
        <p:nvGrpSpPr>
          <p:cNvPr id="16" name="组合 15"/>
          <p:cNvGrpSpPr/>
          <p:nvPr/>
        </p:nvGrpSpPr>
        <p:grpSpPr>
          <a:xfrm>
            <a:off x="3698128" y="432449"/>
            <a:ext cx="4761034" cy="829945"/>
            <a:chOff x="3707018" y="478804"/>
            <a:chExt cx="4761034" cy="829945"/>
          </a:xfrm>
        </p:grpSpPr>
        <p:sp>
          <p:nvSpPr>
            <p:cNvPr id="14" name="文本框 13"/>
            <p:cNvSpPr txBox="1"/>
            <p:nvPr/>
          </p:nvSpPr>
          <p:spPr>
            <a:xfrm>
              <a:off x="3707018" y="478804"/>
              <a:ext cx="1414780" cy="829945"/>
            </a:xfrm>
            <a:prstGeom prst="rect">
              <a:avLst/>
            </a:prstGeom>
            <a:noFill/>
          </p:spPr>
          <p:txBody>
            <a:bodyPr wrap="none" rtlCol="0">
              <a:spAutoFit/>
            </a:bodyPr>
            <a:lstStyle/>
            <a:p>
              <a:r>
                <a:rPr lang="zh-CN" altLang="en-US" sz="4800" b="1" spc="50" dirty="0">
                  <a:ln w="9525" cmpd="sng">
                    <a:solidFill>
                      <a:schemeClr val="accent1"/>
                    </a:solidFill>
                    <a:prstDash val="solid"/>
                  </a:ln>
                  <a:solidFill>
                    <a:srgbClr val="70AD47">
                      <a:tint val="1000"/>
                    </a:srgbClr>
                  </a:solidFill>
                  <a:effectLst>
                    <a:glow rad="38100">
                      <a:schemeClr val="accent1">
                        <a:alpha val="40000"/>
                      </a:schemeClr>
                    </a:glow>
                  </a:effectLst>
                  <a:latin typeface="微软雅黑" panose="020B0503020204020204" pitchFamily="34" charset="-122"/>
                  <a:ea typeface="微软雅黑" panose="020B0503020204020204" pitchFamily="34" charset="-122"/>
                  <a:cs typeface="+mn-ea"/>
                  <a:sym typeface="+mn-lt"/>
                </a:rPr>
                <a:t>中国</a:t>
              </a:r>
              <a:endParaRPr lang="zh-CN" altLang="en-US" sz="4800" b="1" spc="50" dirty="0">
                <a:ln w="9525" cmpd="sng">
                  <a:solidFill>
                    <a:schemeClr val="accent1"/>
                  </a:solidFill>
                  <a:prstDash val="solid"/>
                </a:ln>
                <a:solidFill>
                  <a:srgbClr val="70AD47">
                    <a:tint val="1000"/>
                  </a:srgbClr>
                </a:solidFill>
                <a:effectLst>
                  <a:glow rad="38100">
                    <a:schemeClr val="accent1">
                      <a:alpha val="40000"/>
                    </a:schemeClr>
                  </a:glow>
                </a:effectLst>
                <a:latin typeface="微软雅黑" panose="020B0503020204020204" pitchFamily="34" charset="-122"/>
                <a:ea typeface="微软雅黑" panose="020B0503020204020204" pitchFamily="34" charset="-122"/>
                <a:cs typeface="+mn-ea"/>
                <a:sym typeface="+mn-lt"/>
              </a:endParaRPr>
            </a:p>
          </p:txBody>
        </p:sp>
        <p:sp>
          <p:nvSpPr>
            <p:cNvPr id="15" name="文本框 14"/>
            <p:cNvSpPr txBox="1"/>
            <p:nvPr/>
          </p:nvSpPr>
          <p:spPr>
            <a:xfrm>
              <a:off x="7053272" y="478804"/>
              <a:ext cx="1414780" cy="829945"/>
            </a:xfrm>
            <a:prstGeom prst="rect">
              <a:avLst/>
            </a:prstGeom>
            <a:noFill/>
          </p:spPr>
          <p:txBody>
            <a:bodyPr wrap="none" rtlCol="0">
              <a:spAutoFit/>
            </a:bodyPr>
            <a:lstStyle/>
            <a:p>
              <a:pPr lvl="0" algn="l">
                <a:buClrTx/>
                <a:buSzTx/>
                <a:buFontTx/>
              </a:pPr>
              <a:r>
                <a:rPr lang="zh-CN" altLang="en-US" sz="4800" b="1" spc="50" dirty="0">
                  <a:ln w="9525" cmpd="sng">
                    <a:solidFill>
                      <a:schemeClr val="accent1"/>
                    </a:solidFill>
                    <a:prstDash val="solid"/>
                  </a:ln>
                  <a:solidFill>
                    <a:srgbClr val="70AD47">
                      <a:tint val="1000"/>
                    </a:srgbClr>
                  </a:solidFill>
                  <a:effectLst>
                    <a:glow rad="38100">
                      <a:schemeClr val="accent1">
                        <a:alpha val="40000"/>
                      </a:schemeClr>
                    </a:glow>
                  </a:effectLst>
                  <a:latin typeface="微软雅黑" panose="020B0503020204020204" pitchFamily="34" charset="-122"/>
                  <a:ea typeface="微软雅黑" panose="020B0503020204020204" pitchFamily="34" charset="-122"/>
                  <a:cs typeface="+mn-ea"/>
                  <a:sym typeface="+mn-lt"/>
                </a:rPr>
                <a:t>检察</a:t>
              </a:r>
              <a:endParaRPr lang="zh-CN" altLang="en-US" sz="4800" b="1" spc="50" dirty="0">
                <a:ln w="9525" cmpd="sng">
                  <a:solidFill>
                    <a:schemeClr val="accent1"/>
                  </a:solidFill>
                  <a:prstDash val="solid"/>
                </a:ln>
                <a:solidFill>
                  <a:srgbClr val="70AD47">
                    <a:tint val="1000"/>
                  </a:srgbClr>
                </a:solidFill>
                <a:effectLst>
                  <a:glow rad="38100">
                    <a:schemeClr val="accent1">
                      <a:alpha val="40000"/>
                    </a:schemeClr>
                  </a:glow>
                </a:effectLst>
                <a:latin typeface="微软雅黑" panose="020B0503020204020204" pitchFamily="34" charset="-122"/>
                <a:ea typeface="微软雅黑" panose="020B0503020204020204" pitchFamily="34" charset="-122"/>
                <a:cs typeface="+mn-ea"/>
                <a:sym typeface="+mn-lt"/>
              </a:endParaRPr>
            </a:p>
          </p:txBody>
        </p:sp>
      </p:grpSp>
      <p:sp>
        <p:nvSpPr>
          <p:cNvPr id="17" name="文本框 16"/>
          <p:cNvSpPr txBox="1"/>
          <p:nvPr/>
        </p:nvSpPr>
        <p:spPr>
          <a:xfrm>
            <a:off x="-19892" y="1969901"/>
            <a:ext cx="12211257" cy="1568450"/>
          </a:xfrm>
          <a:prstGeom prst="rect">
            <a:avLst/>
          </a:prstGeom>
          <a:noFill/>
        </p:spPr>
        <p:txBody>
          <a:bodyPr wrap="square" rtlCol="0" anchor="ctr">
            <a:spAutoFit/>
          </a:bodyPr>
          <a:lstStyle/>
          <a:p>
            <a:pPr algn="ctr"/>
            <a:r>
              <a:rPr lang="zh-CN" altLang="en-US" sz="4800" b="1" dirty="0">
                <a:latin typeface="微软雅黑" panose="020B0503020204020204" pitchFamily="34" charset="-122"/>
                <a:ea typeface="微软雅黑" panose="020B0503020204020204" pitchFamily="34" charset="-122"/>
                <a:cs typeface="微软雅黑" panose="020B0503020204020204" pitchFamily="34" charset="-122"/>
                <a:sym typeface="+mn-lt"/>
              </a:rPr>
              <a:t>教育整顿进行时</a:t>
            </a:r>
            <a:r>
              <a:rPr lang="en-US" altLang="zh-CN" sz="4800" b="1" dirty="0">
                <a:latin typeface="微软雅黑" panose="020B0503020204020204" pitchFamily="34" charset="-122"/>
                <a:ea typeface="微软雅黑" panose="020B0503020204020204" pitchFamily="34" charset="-122"/>
                <a:cs typeface="微软雅黑" panose="020B0503020204020204" pitchFamily="34" charset="-122"/>
                <a:sym typeface="+mn-lt"/>
              </a:rPr>
              <a:t> · </a:t>
            </a:r>
            <a:r>
              <a:rPr lang="zh-CN" altLang="en-US" sz="4800" b="1" dirty="0">
                <a:latin typeface="微软雅黑" panose="020B0503020204020204" pitchFamily="34" charset="-122"/>
                <a:ea typeface="微软雅黑" panose="020B0503020204020204" pitchFamily="34" charset="-122"/>
                <a:cs typeface="微软雅黑" panose="020B0503020204020204" pitchFamily="34" charset="-122"/>
                <a:sym typeface="+mn-lt"/>
              </a:rPr>
              <a:t>三个规定必遵守</a:t>
            </a:r>
            <a:endParaRPr lang="zh-CN" altLang="en-US" sz="4800" b="1" dirty="0">
              <a:latin typeface="微软雅黑" panose="020B0503020204020204" pitchFamily="34" charset="-122"/>
              <a:ea typeface="微软雅黑" panose="020B0503020204020204" pitchFamily="34" charset="-122"/>
              <a:cs typeface="微软雅黑" panose="020B0503020204020204" pitchFamily="34" charset="-122"/>
              <a:sym typeface="+mn-lt"/>
            </a:endParaRPr>
          </a:p>
          <a:p>
            <a:pPr algn="ctr"/>
            <a:endParaRPr lang="zh-CN" altLang="en-US" sz="4800" b="1" spc="1000" dirty="0">
              <a:solidFill>
                <a:srgbClr val="004564"/>
              </a:solidFill>
              <a:cs typeface="+mn-ea"/>
              <a:sym typeface="+mn-lt"/>
            </a:endParaRPr>
          </a:p>
        </p:txBody>
      </p:sp>
      <p:grpSp>
        <p:nvGrpSpPr>
          <p:cNvPr id="19" name="组合 18"/>
          <p:cNvGrpSpPr/>
          <p:nvPr/>
        </p:nvGrpSpPr>
        <p:grpSpPr>
          <a:xfrm>
            <a:off x="5754255" y="6276683"/>
            <a:ext cx="683490" cy="138546"/>
            <a:chOff x="5754255" y="6262253"/>
            <a:chExt cx="683490" cy="138546"/>
          </a:xfrm>
        </p:grpSpPr>
        <p:sp>
          <p:nvSpPr>
            <p:cNvPr id="20" name="椭圆 19"/>
            <p:cNvSpPr/>
            <p:nvPr/>
          </p:nvSpPr>
          <p:spPr>
            <a:xfrm>
              <a:off x="5754255" y="6262253"/>
              <a:ext cx="138546" cy="13854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椭圆 20"/>
            <p:cNvSpPr/>
            <p:nvPr/>
          </p:nvSpPr>
          <p:spPr>
            <a:xfrm>
              <a:off x="6026727" y="6262253"/>
              <a:ext cx="138546" cy="13854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椭圆 21"/>
            <p:cNvSpPr/>
            <p:nvPr/>
          </p:nvSpPr>
          <p:spPr>
            <a:xfrm>
              <a:off x="6299199" y="6262253"/>
              <a:ext cx="138546" cy="13854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3" name="星形: 五角 22"/>
          <p:cNvSpPr/>
          <p:nvPr/>
        </p:nvSpPr>
        <p:spPr>
          <a:xfrm>
            <a:off x="5767578" y="3269218"/>
            <a:ext cx="519498" cy="457200"/>
          </a:xfrm>
          <a:prstGeom prst="star5">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文本框 23"/>
          <p:cNvSpPr txBox="1"/>
          <p:nvPr/>
        </p:nvSpPr>
        <p:spPr>
          <a:xfrm>
            <a:off x="5028593" y="3971820"/>
            <a:ext cx="2011680" cy="368300"/>
          </a:xfrm>
          <a:prstGeom prst="rect">
            <a:avLst/>
          </a:prstGeom>
          <a:noFill/>
        </p:spPr>
        <p:txBody>
          <a:bodyPr wrap="none" rtlCol="0">
            <a:spAutoFit/>
          </a:bodyPr>
          <a:lstStyle/>
          <a:p>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lt"/>
              </a:rPr>
              <a:t>宣化区人民检察院</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2" name="激昂澎湃">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0" y="6917663"/>
            <a:ext cx="609600" cy="609600"/>
          </a:xfrm>
          <a:prstGeom prst="rect">
            <a:avLst/>
          </a:prstGeom>
        </p:spPr>
      </p:pic>
      <p:pic>
        <p:nvPicPr>
          <p:cNvPr id="4" name="图片 3" descr="9bb6c7b8ccc11cf2bf7d4860f4b6bfd"/>
          <p:cNvPicPr>
            <a:picLocks noChangeAspect="1"/>
          </p:cNvPicPr>
          <p:nvPr/>
        </p:nvPicPr>
        <p:blipFill>
          <a:blip r:embed="rId10"/>
          <a:stretch>
            <a:fillRect/>
          </a:stretch>
        </p:blipFill>
        <p:spPr>
          <a:xfrm>
            <a:off x="5269230" y="243840"/>
            <a:ext cx="1505585" cy="15055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16" presetClass="entr" presetSubtype="37"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par>
                          <p:cTn id="15" fill="hold">
                            <p:stCondLst>
                              <p:cond delay="1000"/>
                            </p:stCondLst>
                            <p:childTnLst>
                              <p:par>
                                <p:cTn id="16" presetID="17" presetClass="entr" presetSubtype="1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strVal val="#ppt_h"/>
                                          </p:val>
                                        </p:tav>
                                        <p:tav tm="100000">
                                          <p:val>
                                            <p:strVal val="#ppt_h"/>
                                          </p:val>
                                        </p:tav>
                                      </p:tavLst>
                                    </p:anim>
                                  </p:childTnLst>
                                </p:cTn>
                              </p:par>
                            </p:childTnLst>
                          </p:cTn>
                        </p:par>
                        <p:par>
                          <p:cTn id="20" fill="hold">
                            <p:stCondLst>
                              <p:cond delay="1500"/>
                            </p:stCondLst>
                            <p:childTnLst>
                              <p:par>
                                <p:cTn id="21" presetID="26" presetClass="emph" presetSubtype="0" fill="hold" grpId="1" nodeType="afterEffect">
                                  <p:stCondLst>
                                    <p:cond delay="0"/>
                                  </p:stCondLst>
                                  <p:childTnLst>
                                    <p:animEffect transition="out" filter="fade">
                                      <p:cBhvr>
                                        <p:cTn id="22" dur="500" tmFilter="0, 0; .2, .5; .8, .5; 1, 0"/>
                                        <p:tgtEl>
                                          <p:spTgt spid="17"/>
                                        </p:tgtEl>
                                      </p:cBhvr>
                                    </p:animEffect>
                                    <p:animScale>
                                      <p:cBhvr>
                                        <p:cTn id="23" dur="250" autoRev="1" fill="hold"/>
                                        <p:tgtEl>
                                          <p:spTgt spid="17"/>
                                        </p:tgtEl>
                                      </p:cBhvr>
                                      <p:by x="105000" y="105000"/>
                                    </p:animScale>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childTnLst>
                          </p:cTn>
                        </p:par>
                        <p:par>
                          <p:cTn id="30" fill="hold">
                            <p:stCondLst>
                              <p:cond delay="2500"/>
                            </p:stCondLst>
                            <p:childTnLst>
                              <p:par>
                                <p:cTn id="31" presetID="26" presetClass="emph" presetSubtype="0" fill="hold" grpId="1" nodeType="afterEffect">
                                  <p:stCondLst>
                                    <p:cond delay="0"/>
                                  </p:stCondLst>
                                  <p:childTnLst>
                                    <p:animEffect transition="out" filter="fade">
                                      <p:cBhvr>
                                        <p:cTn id="32" dur="500" tmFilter="0, 0; .2, .5; .8, .5; 1, 0"/>
                                        <p:tgtEl>
                                          <p:spTgt spid="23"/>
                                        </p:tgtEl>
                                      </p:cBhvr>
                                    </p:animEffect>
                                    <p:animScale>
                                      <p:cBhvr>
                                        <p:cTn id="33" dur="250" autoRev="1" fill="hold"/>
                                        <p:tgtEl>
                                          <p:spTgt spid="23"/>
                                        </p:tgtEl>
                                      </p:cBhvr>
                                      <p:by x="105000" y="105000"/>
                                    </p:animScale>
                                  </p:childTnLst>
                                </p:cTn>
                              </p:par>
                            </p:childTnLst>
                          </p:cTn>
                        </p:par>
                        <p:par>
                          <p:cTn id="34" fill="hold">
                            <p:stCondLst>
                              <p:cond delay="3000"/>
                            </p:stCondLst>
                            <p:childTnLst>
                              <p:par>
                                <p:cTn id="35" presetID="42"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par>
                          <p:cTn id="40" fill="hold">
                            <p:stCondLst>
                              <p:cond delay="4000"/>
                            </p:stCondLst>
                            <p:childTnLst>
                              <p:par>
                                <p:cTn id="41" presetID="37"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900" decel="100000" fill="hold"/>
                                        <p:tgtEl>
                                          <p:spTgt spid="19"/>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hold" display="0">
                  <p:stCondLst>
                    <p:cond delay="indefinite"/>
                  </p:stCondLst>
                  <p:endCondLst>
                    <p:cond evt="onStopAudio" delay="0">
                      <p:tgtEl>
                        <p:sldTgt/>
                      </p:tgtEl>
                    </p:cond>
                  </p:endCondLst>
                </p:cTn>
                <p:tgtEl>
                  <p:spTgt spid="2"/>
                </p:tgtEl>
              </p:cMediaNode>
            </p:audio>
          </p:childTnLst>
        </p:cTn>
      </p:par>
    </p:tnLst>
    <p:bldLst>
      <p:bldP spid="17" grpId="0"/>
      <p:bldP spid="17" grpId="1"/>
      <p:bldP spid="23" grpId="0" animBg="1"/>
      <p:bldP spid="23" grpId="1" animBg="1"/>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dirty="0">
                <a:latin typeface="微软雅黑" panose="020B0503020204020204" pitchFamily="34" charset="-122"/>
                <a:ea typeface="微软雅黑" panose="020B0503020204020204" pitchFamily="34" charset="-122"/>
                <a:cs typeface="微软雅黑" panose="020B0503020204020204" pitchFamily="34" charset="-122"/>
                <a:sym typeface="+mn-lt"/>
              </a:rPr>
              <a:t>遇到干预司法活动行为时，</a:t>
            </a:r>
            <a:br>
              <a:rPr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br>
            <a:r>
              <a:rPr dirty="0">
                <a:latin typeface="微软雅黑" panose="020B0503020204020204" pitchFamily="34" charset="-122"/>
                <a:ea typeface="微软雅黑" panose="020B0503020204020204" pitchFamily="34" charset="-122"/>
                <a:cs typeface="微软雅黑" panose="020B0503020204020204" pitchFamily="34" charset="-122"/>
                <a:sym typeface="+mn-lt"/>
              </a:rPr>
              <a:t>我们该怎么做？</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9" name="组合 18"/>
          <p:cNvGrpSpPr/>
          <p:nvPr/>
        </p:nvGrpSpPr>
        <p:grpSpPr>
          <a:xfrm>
            <a:off x="1105621" y="1712592"/>
            <a:ext cx="5423085" cy="4521598"/>
            <a:chOff x="1105621" y="1712592"/>
            <a:chExt cx="5423085" cy="4521598"/>
          </a:xfrm>
        </p:grpSpPr>
        <p:grpSp>
          <p:nvGrpSpPr>
            <p:cNvPr id="12" name="组合 11"/>
            <p:cNvGrpSpPr/>
            <p:nvPr/>
          </p:nvGrpSpPr>
          <p:grpSpPr>
            <a:xfrm>
              <a:off x="1105621" y="1712592"/>
              <a:ext cx="5423085" cy="4521598"/>
              <a:chOff x="2153371" y="1864992"/>
              <a:chExt cx="5423085" cy="4521598"/>
            </a:xfrm>
          </p:grpSpPr>
          <p:sp>
            <p:nvSpPr>
              <p:cNvPr id="4" name="Freeform 104"/>
              <p:cNvSpPr/>
              <p:nvPr/>
            </p:nvSpPr>
            <p:spPr>
              <a:xfrm>
                <a:off x="3965785" y="5065035"/>
                <a:ext cx="1741619" cy="1010045"/>
              </a:xfrm>
              <a:custGeom>
                <a:avLst/>
                <a:gdLst/>
                <a:ahLst/>
                <a:cxnLst>
                  <a:cxn ang="0">
                    <a:pos x="wd2" y="hd2"/>
                  </a:cxn>
                  <a:cxn ang="5400000">
                    <a:pos x="wd2" y="hd2"/>
                  </a:cxn>
                  <a:cxn ang="10800000">
                    <a:pos x="wd2" y="hd2"/>
                  </a:cxn>
                  <a:cxn ang="16200000">
                    <a:pos x="wd2" y="hd2"/>
                  </a:cxn>
                </a:cxnLst>
                <a:rect l="0" t="0" r="r" b="b"/>
                <a:pathLst>
                  <a:path w="21600" h="21600" extrusionOk="0">
                    <a:moveTo>
                      <a:pt x="3249" y="0"/>
                    </a:moveTo>
                    <a:cubicBezTo>
                      <a:pt x="3424" y="4078"/>
                      <a:pt x="3249" y="7552"/>
                      <a:pt x="2985" y="9969"/>
                    </a:cubicBezTo>
                    <a:cubicBezTo>
                      <a:pt x="2371" y="16464"/>
                      <a:pt x="790" y="19938"/>
                      <a:pt x="0" y="21600"/>
                    </a:cubicBezTo>
                    <a:cubicBezTo>
                      <a:pt x="21600" y="21600"/>
                      <a:pt x="21600" y="21600"/>
                      <a:pt x="21600" y="21600"/>
                    </a:cubicBezTo>
                    <a:cubicBezTo>
                      <a:pt x="20810" y="19938"/>
                      <a:pt x="19229" y="16464"/>
                      <a:pt x="18615" y="9969"/>
                    </a:cubicBezTo>
                    <a:cubicBezTo>
                      <a:pt x="18351" y="7552"/>
                      <a:pt x="18176" y="4078"/>
                      <a:pt x="18351" y="0"/>
                    </a:cubicBezTo>
                    <a:lnTo>
                      <a:pt x="3249" y="0"/>
                    </a:lnTo>
                    <a:close/>
                  </a:path>
                </a:pathLst>
              </a:custGeom>
              <a:solidFill>
                <a:srgbClr val="004564"/>
              </a:solidFill>
              <a:ln w="12700" cap="flat">
                <a:noFill/>
                <a:miter lim="400000"/>
              </a:ln>
              <a:effectLst/>
            </p:spPr>
            <p:txBody>
              <a:bodyPr wrap="square" lIns="91439" tIns="91439" rIns="91439" bIns="91439" numCol="1" anchor="t">
                <a:noAutofit/>
              </a:bodyPr>
              <a:lstStyle/>
              <a:p>
                <a:endParaRPr>
                  <a:cs typeface="+mn-ea"/>
                  <a:sym typeface="+mn-lt"/>
                </a:endParaRPr>
              </a:p>
            </p:txBody>
          </p:sp>
          <p:sp>
            <p:nvSpPr>
              <p:cNvPr id="5" name="Freeform 105"/>
              <p:cNvSpPr/>
              <p:nvPr/>
            </p:nvSpPr>
            <p:spPr>
              <a:xfrm>
                <a:off x="3569319" y="6174194"/>
                <a:ext cx="2534552" cy="212396"/>
              </a:xfrm>
              <a:custGeom>
                <a:avLst/>
                <a:gdLst/>
                <a:ahLst/>
                <a:cxnLst>
                  <a:cxn ang="0">
                    <a:pos x="wd2" y="hd2"/>
                  </a:cxn>
                  <a:cxn ang="5400000">
                    <a:pos x="wd2" y="hd2"/>
                  </a:cxn>
                  <a:cxn ang="10800000">
                    <a:pos x="wd2" y="hd2"/>
                  </a:cxn>
                  <a:cxn ang="16200000">
                    <a:pos x="wd2" y="hd2"/>
                  </a:cxn>
                </a:cxnLst>
                <a:rect l="0" t="0" r="r" b="b"/>
                <a:pathLst>
                  <a:path w="21600" h="21600" extrusionOk="0">
                    <a:moveTo>
                      <a:pt x="20755" y="0"/>
                    </a:moveTo>
                    <a:cubicBezTo>
                      <a:pt x="845" y="0"/>
                      <a:pt x="845" y="0"/>
                      <a:pt x="845" y="0"/>
                    </a:cubicBezTo>
                    <a:cubicBezTo>
                      <a:pt x="362" y="0"/>
                      <a:pt x="0" y="5040"/>
                      <a:pt x="0" y="10800"/>
                    </a:cubicBezTo>
                    <a:cubicBezTo>
                      <a:pt x="0" y="17280"/>
                      <a:pt x="362" y="21600"/>
                      <a:pt x="845" y="21600"/>
                    </a:cubicBezTo>
                    <a:cubicBezTo>
                      <a:pt x="20755" y="21600"/>
                      <a:pt x="20755" y="21600"/>
                      <a:pt x="20755" y="21600"/>
                    </a:cubicBezTo>
                    <a:cubicBezTo>
                      <a:pt x="21238" y="21600"/>
                      <a:pt x="21600" y="17280"/>
                      <a:pt x="21600" y="10800"/>
                    </a:cubicBezTo>
                    <a:cubicBezTo>
                      <a:pt x="21600" y="5040"/>
                      <a:pt x="21238" y="0"/>
                      <a:pt x="20755" y="0"/>
                    </a:cubicBezTo>
                    <a:close/>
                  </a:path>
                </a:pathLst>
              </a:custGeom>
              <a:solidFill>
                <a:srgbClr val="004564"/>
              </a:solidFill>
              <a:ln w="12700" cap="flat">
                <a:noFill/>
                <a:miter lim="400000"/>
              </a:ln>
              <a:effectLst/>
            </p:spPr>
            <p:txBody>
              <a:bodyPr wrap="square" lIns="91439" tIns="91439" rIns="91439" bIns="91439" numCol="1" anchor="t">
                <a:noAutofit/>
              </a:bodyPr>
              <a:lstStyle/>
              <a:p>
                <a:endParaRPr>
                  <a:cs typeface="+mn-ea"/>
                  <a:sym typeface="+mn-lt"/>
                </a:endParaRPr>
              </a:p>
            </p:txBody>
          </p:sp>
          <p:sp>
            <p:nvSpPr>
              <p:cNvPr id="6" name="Freeform 106"/>
              <p:cNvSpPr/>
              <p:nvPr/>
            </p:nvSpPr>
            <p:spPr>
              <a:xfrm>
                <a:off x="2153371" y="1864992"/>
                <a:ext cx="5423085" cy="3100929"/>
              </a:xfrm>
              <a:custGeom>
                <a:avLst/>
                <a:gdLst/>
                <a:ahLst/>
                <a:cxnLst>
                  <a:cxn ang="0">
                    <a:pos x="wd2" y="hd2"/>
                  </a:cxn>
                  <a:cxn ang="5400000">
                    <a:pos x="wd2" y="hd2"/>
                  </a:cxn>
                  <a:cxn ang="10800000">
                    <a:pos x="wd2" y="hd2"/>
                  </a:cxn>
                  <a:cxn ang="16200000">
                    <a:pos x="wd2" y="hd2"/>
                  </a:cxn>
                </a:cxnLst>
                <a:rect l="0" t="0" r="r" b="b"/>
                <a:pathLst>
                  <a:path w="21600" h="21600" extrusionOk="0">
                    <a:moveTo>
                      <a:pt x="20359" y="0"/>
                    </a:moveTo>
                    <a:cubicBezTo>
                      <a:pt x="1269" y="0"/>
                      <a:pt x="1269" y="0"/>
                      <a:pt x="1269" y="0"/>
                    </a:cubicBezTo>
                    <a:cubicBezTo>
                      <a:pt x="564" y="0"/>
                      <a:pt x="0" y="690"/>
                      <a:pt x="0" y="1529"/>
                    </a:cubicBezTo>
                    <a:cubicBezTo>
                      <a:pt x="0" y="20071"/>
                      <a:pt x="0" y="20071"/>
                      <a:pt x="0" y="20071"/>
                    </a:cubicBezTo>
                    <a:cubicBezTo>
                      <a:pt x="0" y="20910"/>
                      <a:pt x="564" y="21600"/>
                      <a:pt x="1269" y="21600"/>
                    </a:cubicBezTo>
                    <a:cubicBezTo>
                      <a:pt x="20359" y="21600"/>
                      <a:pt x="20359" y="21600"/>
                      <a:pt x="20359" y="21600"/>
                    </a:cubicBezTo>
                    <a:cubicBezTo>
                      <a:pt x="21064" y="21600"/>
                      <a:pt x="21600" y="20910"/>
                      <a:pt x="21600" y="20071"/>
                    </a:cubicBezTo>
                    <a:cubicBezTo>
                      <a:pt x="21600" y="1529"/>
                      <a:pt x="21600" y="1529"/>
                      <a:pt x="21600" y="1529"/>
                    </a:cubicBezTo>
                    <a:cubicBezTo>
                      <a:pt x="21600" y="690"/>
                      <a:pt x="21064" y="0"/>
                      <a:pt x="20359" y="0"/>
                    </a:cubicBezTo>
                    <a:close/>
                    <a:moveTo>
                      <a:pt x="20049" y="18986"/>
                    </a:moveTo>
                    <a:cubicBezTo>
                      <a:pt x="20049" y="19282"/>
                      <a:pt x="19852" y="19479"/>
                      <a:pt x="19626" y="19479"/>
                    </a:cubicBezTo>
                    <a:cubicBezTo>
                      <a:pt x="1748" y="19479"/>
                      <a:pt x="1748" y="19479"/>
                      <a:pt x="1748" y="19479"/>
                    </a:cubicBezTo>
                    <a:cubicBezTo>
                      <a:pt x="1523" y="19479"/>
                      <a:pt x="1325" y="19282"/>
                      <a:pt x="1325" y="18986"/>
                    </a:cubicBezTo>
                    <a:cubicBezTo>
                      <a:pt x="1325" y="2466"/>
                      <a:pt x="1325" y="2466"/>
                      <a:pt x="1325" y="2466"/>
                    </a:cubicBezTo>
                    <a:cubicBezTo>
                      <a:pt x="1325" y="2170"/>
                      <a:pt x="1523" y="1973"/>
                      <a:pt x="1748" y="1973"/>
                    </a:cubicBezTo>
                    <a:cubicBezTo>
                      <a:pt x="19626" y="1973"/>
                      <a:pt x="19626" y="1973"/>
                      <a:pt x="19626" y="1973"/>
                    </a:cubicBezTo>
                    <a:cubicBezTo>
                      <a:pt x="19852" y="1973"/>
                      <a:pt x="20049" y="2170"/>
                      <a:pt x="20049" y="2466"/>
                    </a:cubicBezTo>
                    <a:lnTo>
                      <a:pt x="20049" y="18986"/>
                    </a:lnTo>
                    <a:close/>
                  </a:path>
                </a:pathLst>
              </a:custGeom>
              <a:solidFill>
                <a:srgbClr val="004564"/>
              </a:solidFill>
              <a:ln w="12700" cap="flat">
                <a:noFill/>
                <a:miter lim="400000"/>
              </a:ln>
              <a:effectLst/>
            </p:spPr>
            <p:txBody>
              <a:bodyPr wrap="square" lIns="91439" tIns="91439" rIns="91439" bIns="91439" numCol="1" anchor="t">
                <a:noAutofit/>
              </a:bodyPr>
              <a:lstStyle/>
              <a:p>
                <a:endParaRPr>
                  <a:cs typeface="+mn-ea"/>
                  <a:sym typeface="+mn-lt"/>
                </a:endParaRPr>
              </a:p>
            </p:txBody>
          </p:sp>
        </p:grpSp>
        <p:pic>
          <p:nvPicPr>
            <p:cNvPr id="14" name="图片 13" descr="C:\Users\Administrator\Desktop\003PrMuBly1gq91smi2ykj60iv0amn2h02.jpg003PrMuBly1gq91smi2ykj60iv0amn2h02"/>
            <p:cNvPicPr>
              <a:picLocks noChangeAspect="1"/>
            </p:cNvPicPr>
            <p:nvPr/>
          </p:nvPicPr>
          <p:blipFill>
            <a:blip r:embed="rId1"/>
            <a:srcRect/>
            <a:stretch>
              <a:fillRect/>
            </a:stretch>
          </p:blipFill>
          <p:spPr>
            <a:xfrm>
              <a:off x="1714360" y="2079909"/>
              <a:ext cx="4205605" cy="2366294"/>
            </a:xfrm>
            <a:prstGeom prst="rect">
              <a:avLst/>
            </a:prstGeom>
          </p:spPr>
        </p:pic>
      </p:grpSp>
      <p:grpSp>
        <p:nvGrpSpPr>
          <p:cNvPr id="15" name="组合 14"/>
          <p:cNvGrpSpPr/>
          <p:nvPr/>
        </p:nvGrpSpPr>
        <p:grpSpPr>
          <a:xfrm>
            <a:off x="6984248" y="1946559"/>
            <a:ext cx="3445533" cy="510409"/>
            <a:chOff x="526348" y="1109037"/>
            <a:chExt cx="3403372" cy="504309"/>
          </a:xfrm>
        </p:grpSpPr>
        <p:sp>
          <p:nvSpPr>
            <p:cNvPr id="16" name="TextBox 6"/>
            <p:cNvSpPr txBox="1"/>
            <p:nvPr/>
          </p:nvSpPr>
          <p:spPr>
            <a:xfrm>
              <a:off x="526348" y="1109037"/>
              <a:ext cx="1787605" cy="366408"/>
            </a:xfrm>
            <a:prstGeom prst="rect">
              <a:avLst/>
            </a:prstGeom>
            <a:noFill/>
          </p:spPr>
          <p:txBody>
            <a:bodyPr wrap="none" rtlCol="0">
              <a:spAutoFit/>
            </a:bodyPr>
            <a:lstStyle/>
            <a:p>
              <a:r>
                <a:rPr lang="zh-CN" altLang="en-US" sz="2800" b="1" baseline="-3000" dirty="0">
                  <a:solidFill>
                    <a:schemeClr val="bg1">
                      <a:lumMod val="50000"/>
                    </a:schemeClr>
                  </a:solidFill>
                  <a:cs typeface="+mn-ea"/>
                  <a:sym typeface="+mn-lt"/>
                </a:rPr>
                <a:t>我们该怎么做？</a:t>
              </a:r>
              <a:endParaRPr lang="zh-CN" altLang="en-US" sz="2800" b="1" baseline="-3000" dirty="0">
                <a:solidFill>
                  <a:schemeClr val="bg1">
                    <a:lumMod val="50000"/>
                  </a:schemeClr>
                </a:solidFill>
                <a:cs typeface="+mn-ea"/>
                <a:sym typeface="+mn-lt"/>
              </a:endParaRPr>
            </a:p>
          </p:txBody>
        </p:sp>
        <p:cxnSp>
          <p:nvCxnSpPr>
            <p:cNvPr id="17" name="直接连接符 16"/>
            <p:cNvCxnSpPr/>
            <p:nvPr/>
          </p:nvCxnSpPr>
          <p:spPr>
            <a:xfrm>
              <a:off x="629836" y="1613346"/>
              <a:ext cx="3299884" cy="0"/>
            </a:xfrm>
            <a:prstGeom prst="line">
              <a:avLst/>
            </a:prstGeom>
            <a:noFill/>
            <a:ln w="15875">
              <a:solidFill>
                <a:srgbClr val="4F5A69"/>
              </a:solidFill>
              <a:prstDash val="sysDot"/>
            </a:ln>
          </p:spPr>
          <p:style>
            <a:lnRef idx="2">
              <a:schemeClr val="accent1">
                <a:shade val="50000"/>
              </a:schemeClr>
            </a:lnRef>
            <a:fillRef idx="1">
              <a:schemeClr val="accent1"/>
            </a:fillRef>
            <a:effectRef idx="0">
              <a:schemeClr val="accent1"/>
            </a:effectRef>
            <a:fontRef idx="minor">
              <a:schemeClr val="lt1"/>
            </a:fontRef>
          </p:style>
        </p:cxnSp>
      </p:grpSp>
      <p:sp>
        <p:nvSpPr>
          <p:cNvPr id="18" name="TextBox 7"/>
          <p:cNvSpPr>
            <a:spLocks noChangeArrowheads="1"/>
          </p:cNvSpPr>
          <p:nvPr/>
        </p:nvSpPr>
        <p:spPr bwMode="auto">
          <a:xfrm>
            <a:off x="6927215" y="2618740"/>
            <a:ext cx="515874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54" tIns="60977" rIns="121954" bIns="60977">
            <a:spAutoFit/>
          </a:bodyPr>
          <a:lstStyle/>
          <a:p>
            <a:pPr>
              <a:lnSpc>
                <a:spcPct val="150000"/>
              </a:lnSpc>
            </a:pPr>
            <a:r>
              <a:rPr kumimoji="1" sz="1600" b="1" dirty="0">
                <a:solidFill>
                  <a:schemeClr val="bg1">
                    <a:lumMod val="50000"/>
                  </a:schemeClr>
                </a:solidFill>
                <a:cs typeface="+mn-ea"/>
                <a:sym typeface="+mn-lt"/>
              </a:rPr>
              <a:t>全程留痕，如实记录。司法人员应当全面、如实记录，做到全程留痕，有据可查。以组织名义向司法机关发文发函对案件处理提出要求的，或者领导干部身边工作人员、亲属干预司法活动、插手具体案件处理的，司法人员均应当如实记录并留存相关材料。</a:t>
            </a:r>
            <a:endParaRPr kumimoji="1" sz="1600" b="1" dirty="0">
              <a:solidFill>
                <a:schemeClr val="bg1">
                  <a:lumMod val="50000"/>
                </a:schemeClr>
              </a:solidFill>
              <a:cs typeface="+mn-ea"/>
              <a:sym typeface="+mn-lt"/>
            </a:endParaRPr>
          </a:p>
        </p:txBody>
      </p:sp>
      <p:pic>
        <p:nvPicPr>
          <p:cNvPr id="3" name="图片 2" descr="9bb6c7b8ccc11cf2bf7d4860f4b6bfd"/>
          <p:cNvPicPr>
            <a:picLocks noChangeAspect="1"/>
          </p:cNvPicPr>
          <p:nvPr/>
        </p:nvPicPr>
        <p:blipFill>
          <a:blip r:embed="rId2"/>
          <a:stretch>
            <a:fillRect/>
          </a:stretch>
        </p:blipFill>
        <p:spPr>
          <a:xfrm>
            <a:off x="-29845" y="-69215"/>
            <a:ext cx="1301115" cy="13011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right)">
                                      <p:cBhvr>
                                        <p:cTn id="11" dur="500"/>
                                        <p:tgtEl>
                                          <p:spTgt spid="15"/>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p:cNvSpPr/>
          <p:nvPr/>
        </p:nvSpPr>
        <p:spPr>
          <a:xfrm>
            <a:off x="1537606" y="1992084"/>
            <a:ext cx="2982687" cy="2275116"/>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文本框 16"/>
          <p:cNvSpPr txBox="1"/>
          <p:nvPr/>
        </p:nvSpPr>
        <p:spPr>
          <a:xfrm>
            <a:off x="4867275" y="2198370"/>
            <a:ext cx="7204710" cy="1850390"/>
          </a:xfrm>
          <a:prstGeom prst="rect">
            <a:avLst/>
          </a:prstGeom>
          <a:noFill/>
        </p:spPr>
        <p:txBody>
          <a:bodyPr wrap="square" rtlCol="0">
            <a:spAutoFit/>
          </a:bodyPr>
          <a:lstStyle/>
          <a:p>
            <a:pPr algn="l">
              <a:lnSpc>
                <a:spcPct val="130000"/>
              </a:lnSpc>
            </a:pPr>
            <a:r>
              <a:rPr sz="4400" dirty="0">
                <a:solidFill>
                  <a:schemeClr val="bg1"/>
                </a:solidFill>
                <a:latin typeface="微软雅黑" panose="020B0503020204020204" pitchFamily="34" charset="-122"/>
                <a:ea typeface="微软雅黑" panose="020B0503020204020204" pitchFamily="34" charset="-122"/>
                <a:cs typeface="+mn-ea"/>
                <a:sym typeface="+mn-lt"/>
              </a:rPr>
              <a:t>如不记录或不如实记录会有哪些影响？</a:t>
            </a:r>
            <a:endParaRPr sz="4400" dirty="0">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4" name="图片 3" descr="9bb6c7b8ccc11cf2bf7d4860f4b6bfd"/>
          <p:cNvPicPr>
            <a:picLocks noChangeAspect="1"/>
          </p:cNvPicPr>
          <p:nvPr/>
        </p:nvPicPr>
        <p:blipFill>
          <a:blip r:embed="rId1"/>
          <a:stretch>
            <a:fillRect/>
          </a:stretch>
        </p:blipFill>
        <p:spPr>
          <a:xfrm>
            <a:off x="552450" y="300990"/>
            <a:ext cx="1505585" cy="1505585"/>
          </a:xfrm>
          <a:prstGeom prst="rect">
            <a:avLst/>
          </a:prstGeom>
        </p:spPr>
      </p:pic>
      <p:sp>
        <p:nvSpPr>
          <p:cNvPr id="2" name="文本框 1"/>
          <p:cNvSpPr txBox="1"/>
          <p:nvPr/>
        </p:nvSpPr>
        <p:spPr>
          <a:xfrm>
            <a:off x="2049234" y="2160518"/>
            <a:ext cx="1959429" cy="1938020"/>
          </a:xfrm>
          <a:prstGeom prst="rect">
            <a:avLst/>
          </a:prstGeom>
          <a:noFill/>
        </p:spPr>
        <p:txBody>
          <a:bodyPr wrap="square" rtlCol="0">
            <a:spAutoFit/>
          </a:bodyPr>
          <a:p>
            <a:pPr algn="ctr"/>
            <a:r>
              <a:rPr lang="zh-CN" altLang="en-US" sz="6000" dirty="0">
                <a:solidFill>
                  <a:schemeClr val="bg1"/>
                </a:solidFill>
                <a:cs typeface="+mn-ea"/>
                <a:sym typeface="+mn-lt"/>
              </a:rPr>
              <a:t>三个规定</a:t>
            </a:r>
            <a:endParaRPr lang="zh-CN" altLang="en-US" sz="6000" dirty="0">
              <a:solidFill>
                <a:schemeClr val="bg1"/>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5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7"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dirty="0">
                <a:latin typeface="微软雅黑" panose="020B0503020204020204" pitchFamily="34" charset="-122"/>
                <a:ea typeface="微软雅黑" panose="020B0503020204020204" pitchFamily="34" charset="-122"/>
                <a:cs typeface="+mn-ea"/>
                <a:sym typeface="+mn-lt"/>
              </a:rPr>
              <a:t>如不记录或不如实记录会有哪些影响？</a:t>
            </a: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3" name="Picture 3"/>
          <p:cNvPicPr>
            <a:picLocks noChangeAspect="1" noChangeArrowheads="1"/>
          </p:cNvPicPr>
          <p:nvPr/>
        </p:nvPicPr>
        <p:blipFill>
          <a:blip r:embed="rId1" cstate="print">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159844" y="1582080"/>
            <a:ext cx="3872311" cy="3693839"/>
          </a:xfrm>
          <a:prstGeom prst="ellipse">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27"/>
          <p:cNvSpPr>
            <a:spLocks noChangeArrowheads="1"/>
          </p:cNvSpPr>
          <p:nvPr/>
        </p:nvSpPr>
        <p:spPr bwMode="auto">
          <a:xfrm>
            <a:off x="386080" y="3290570"/>
            <a:ext cx="3390900" cy="122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54" tIns="60977" rIns="121954" bIns="60977">
            <a:spAutoFit/>
          </a:bodyPr>
          <a:lstStyle/>
          <a:p>
            <a:r>
              <a:rPr lang="en-US" altLang="zh-CN"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       </a:t>
            </a:r>
            <a:r>
              <a:rPr lang="zh-CN" altLang="en-US"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司法人员不记录或者不如实记录领导干部干预司法活动、插手具体案件处理情况的，予以警告、通报批评；</a:t>
            </a:r>
            <a:endParaRPr lang="zh-CN" altLang="en-US"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8" name="TextBox 27"/>
          <p:cNvSpPr>
            <a:spLocks noChangeArrowheads="1"/>
          </p:cNvSpPr>
          <p:nvPr/>
        </p:nvSpPr>
        <p:spPr bwMode="auto">
          <a:xfrm>
            <a:off x="8590915" y="3286125"/>
            <a:ext cx="3425190" cy="206057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121954" tIns="60977" rIns="121954" bIns="60977">
            <a:spAutoFit/>
          </a:bodyPr>
          <a:lstStyle/>
          <a:p>
            <a:pPr lvl="0" algn="l">
              <a:buClrTx/>
              <a:buSzTx/>
              <a:buFontTx/>
            </a:pPr>
            <a:r>
              <a:rPr lang="en-US" altLang="zh-CN"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      有两次以上不记录或者不如实记录情形的，依照《中国共产党纪律处分条例》《行政机关公务员处分条例》《检察人员纪律处分条例（试行）》《公安机关人民警察纪律条令》等规定给予纪律处分；</a:t>
            </a:r>
            <a:endParaRPr lang="en-US" altLang="zh-CN"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9" name="TextBox 27"/>
          <p:cNvSpPr>
            <a:spLocks noChangeArrowheads="1"/>
          </p:cNvSpPr>
          <p:nvPr/>
        </p:nvSpPr>
        <p:spPr bwMode="auto">
          <a:xfrm>
            <a:off x="1900517" y="2528993"/>
            <a:ext cx="1695121"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54" tIns="60977" rIns="121954" bIns="60977">
            <a:spAutoFit/>
          </a:bodyPr>
          <a:lstStyle/>
          <a:p>
            <a:r>
              <a:rPr lang="zh-CN" altLang="en-US" sz="1400" b="1" dirty="0">
                <a:solidFill>
                  <a:schemeClr val="bg1">
                    <a:lumMod val="50000"/>
                  </a:schemeClr>
                </a:solidFill>
                <a:ea typeface="宋体" panose="02010600030101010101" pitchFamily="2" charset="-122"/>
                <a:cs typeface="+mn-ea"/>
                <a:sym typeface="+mn-lt"/>
              </a:rPr>
              <a:t>影响</a:t>
            </a:r>
            <a:r>
              <a:rPr lang="en-US" altLang="zh-CN" sz="1400" b="1" dirty="0">
                <a:solidFill>
                  <a:schemeClr val="bg1">
                    <a:lumMod val="50000"/>
                  </a:schemeClr>
                </a:solidFill>
                <a:ea typeface="宋体" panose="02010600030101010101" pitchFamily="2" charset="-122"/>
                <a:cs typeface="+mn-ea"/>
                <a:sym typeface="+mn-lt"/>
              </a:rPr>
              <a:t> </a:t>
            </a:r>
            <a:r>
              <a:rPr lang="zh-CN" altLang="en-US" sz="1400" b="1" dirty="0">
                <a:solidFill>
                  <a:schemeClr val="bg1">
                    <a:lumMod val="50000"/>
                  </a:schemeClr>
                </a:solidFill>
                <a:ea typeface="宋体" panose="02010600030101010101" pitchFamily="2" charset="-122"/>
                <a:cs typeface="+mn-ea"/>
                <a:sym typeface="+mn-lt"/>
              </a:rPr>
              <a:t>一</a:t>
            </a:r>
            <a:endParaRPr lang="en-US" altLang="zh-CN" sz="1400" b="1" dirty="0">
              <a:solidFill>
                <a:schemeClr val="bg1">
                  <a:lumMod val="50000"/>
                </a:schemeClr>
              </a:solidFill>
              <a:ea typeface="宋体" panose="02010600030101010101" pitchFamily="2" charset="-122"/>
              <a:cs typeface="+mn-ea"/>
              <a:sym typeface="+mn-lt"/>
            </a:endParaRPr>
          </a:p>
        </p:txBody>
      </p:sp>
      <p:sp>
        <p:nvSpPr>
          <p:cNvPr id="10" name="TextBox 27"/>
          <p:cNvSpPr>
            <a:spLocks noChangeArrowheads="1"/>
          </p:cNvSpPr>
          <p:nvPr/>
        </p:nvSpPr>
        <p:spPr bwMode="auto">
          <a:xfrm>
            <a:off x="9458737" y="2511472"/>
            <a:ext cx="1695121"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54" tIns="60977" rIns="121954" bIns="60977">
            <a:spAutoFit/>
          </a:bodyPr>
          <a:lstStyle/>
          <a:p>
            <a:r>
              <a:rPr lang="zh-CN" altLang="en-US" sz="1400" b="1" dirty="0">
                <a:solidFill>
                  <a:schemeClr val="bg1">
                    <a:lumMod val="50000"/>
                  </a:schemeClr>
                </a:solidFill>
                <a:ea typeface="宋体" panose="02010600030101010101" pitchFamily="2" charset="-122"/>
                <a:cs typeface="+mn-ea"/>
                <a:sym typeface="+mn-lt"/>
              </a:rPr>
              <a:t>影响</a:t>
            </a:r>
            <a:r>
              <a:rPr lang="en-US" altLang="zh-CN" sz="1400" b="1" dirty="0">
                <a:solidFill>
                  <a:schemeClr val="bg1">
                    <a:lumMod val="50000"/>
                  </a:schemeClr>
                </a:solidFill>
                <a:ea typeface="宋体" panose="02010600030101010101" pitchFamily="2" charset="-122"/>
                <a:cs typeface="+mn-ea"/>
                <a:sym typeface="+mn-lt"/>
              </a:rPr>
              <a:t> </a:t>
            </a:r>
            <a:r>
              <a:rPr lang="zh-CN" altLang="en-US" sz="1400" b="1" dirty="0">
                <a:solidFill>
                  <a:schemeClr val="bg1">
                    <a:lumMod val="50000"/>
                  </a:schemeClr>
                </a:solidFill>
                <a:ea typeface="宋体" panose="02010600030101010101" pitchFamily="2" charset="-122"/>
                <a:cs typeface="+mn-ea"/>
                <a:sym typeface="+mn-lt"/>
              </a:rPr>
              <a:t>二</a:t>
            </a:r>
            <a:endParaRPr lang="zh-CN" altLang="en-US" sz="1400" b="1" dirty="0">
              <a:solidFill>
                <a:schemeClr val="bg1">
                  <a:lumMod val="50000"/>
                </a:schemeClr>
              </a:solidFill>
              <a:ea typeface="宋体" panose="02010600030101010101" pitchFamily="2" charset="-122"/>
              <a:cs typeface="+mn-ea"/>
              <a:sym typeface="+mn-lt"/>
            </a:endParaRPr>
          </a:p>
        </p:txBody>
      </p:sp>
      <p:sp>
        <p:nvSpPr>
          <p:cNvPr id="11" name="椭圆 10"/>
          <p:cNvSpPr/>
          <p:nvPr/>
        </p:nvSpPr>
        <p:spPr>
          <a:xfrm>
            <a:off x="976110" y="2305396"/>
            <a:ext cx="765730" cy="749472"/>
          </a:xfrm>
          <a:prstGeom prst="ellipse">
            <a:avLst/>
          </a:prstGeom>
          <a:solidFill>
            <a:srgbClr val="4F5A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rPr>
              <a:t>01</a:t>
            </a:r>
            <a:endParaRPr lang="zh-CN" altLang="en-US" dirty="0">
              <a:solidFill>
                <a:schemeClr val="bg1"/>
              </a:solidFill>
            </a:endParaRPr>
          </a:p>
        </p:txBody>
      </p:sp>
      <p:sp>
        <p:nvSpPr>
          <p:cNvPr id="12" name="椭圆 11"/>
          <p:cNvSpPr/>
          <p:nvPr/>
        </p:nvSpPr>
        <p:spPr>
          <a:xfrm>
            <a:off x="8579074" y="2305396"/>
            <a:ext cx="765730" cy="749472"/>
          </a:xfrm>
          <a:prstGeom prst="ellipse">
            <a:avLst/>
          </a:prstGeom>
          <a:solidFill>
            <a:srgbClr val="4F5A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rPr>
              <a:t>02</a:t>
            </a:r>
            <a:endParaRPr lang="zh-CN" altLang="en-US" dirty="0">
              <a:solidFill>
                <a:schemeClr val="bg1"/>
              </a:solidFill>
            </a:endParaRPr>
          </a:p>
        </p:txBody>
      </p:sp>
      <p:sp>
        <p:nvSpPr>
          <p:cNvPr id="4" name="椭圆 3"/>
          <p:cNvSpPr/>
          <p:nvPr/>
        </p:nvSpPr>
        <p:spPr>
          <a:xfrm>
            <a:off x="2648174" y="5604221"/>
            <a:ext cx="765730" cy="749472"/>
          </a:xfrm>
          <a:prstGeom prst="ellipse">
            <a:avLst/>
          </a:prstGeom>
          <a:solidFill>
            <a:srgbClr val="4F5A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solidFill>
                  <a:schemeClr val="bg1"/>
                </a:solidFill>
              </a:rPr>
              <a:t>03</a:t>
            </a:r>
            <a:endParaRPr lang="zh-CN" altLang="en-US" dirty="0">
              <a:solidFill>
                <a:schemeClr val="bg1"/>
              </a:solidFill>
            </a:endParaRPr>
          </a:p>
        </p:txBody>
      </p:sp>
      <p:sp>
        <p:nvSpPr>
          <p:cNvPr id="5" name="TextBox 27"/>
          <p:cNvSpPr>
            <a:spLocks noChangeArrowheads="1"/>
          </p:cNvSpPr>
          <p:nvPr/>
        </p:nvSpPr>
        <p:spPr bwMode="auto">
          <a:xfrm>
            <a:off x="3518312" y="5791247"/>
            <a:ext cx="1695121"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54" tIns="60977" rIns="121954" bIns="60977">
            <a:spAutoFit/>
          </a:bodyPr>
          <a:p>
            <a:r>
              <a:rPr lang="zh-CN" altLang="en-US" sz="1400" b="1" dirty="0">
                <a:solidFill>
                  <a:schemeClr val="bg1">
                    <a:lumMod val="50000"/>
                  </a:schemeClr>
                </a:solidFill>
                <a:ea typeface="宋体" panose="02010600030101010101" pitchFamily="2" charset="-122"/>
                <a:cs typeface="+mn-ea"/>
                <a:sym typeface="+mn-lt"/>
              </a:rPr>
              <a:t>影响</a:t>
            </a:r>
            <a:r>
              <a:rPr lang="en-US" altLang="zh-CN" sz="1400" b="1" dirty="0">
                <a:solidFill>
                  <a:schemeClr val="bg1">
                    <a:lumMod val="50000"/>
                  </a:schemeClr>
                </a:solidFill>
                <a:ea typeface="宋体" panose="02010600030101010101" pitchFamily="2" charset="-122"/>
                <a:cs typeface="+mn-ea"/>
                <a:sym typeface="+mn-lt"/>
              </a:rPr>
              <a:t> </a:t>
            </a:r>
            <a:r>
              <a:rPr lang="zh-CN" altLang="en-US" sz="1400" b="1" dirty="0">
                <a:solidFill>
                  <a:schemeClr val="bg1">
                    <a:lumMod val="50000"/>
                  </a:schemeClr>
                </a:solidFill>
                <a:ea typeface="宋体" panose="02010600030101010101" pitchFamily="2" charset="-122"/>
                <a:cs typeface="+mn-ea"/>
                <a:sym typeface="+mn-lt"/>
              </a:rPr>
              <a:t>三</a:t>
            </a:r>
            <a:endParaRPr lang="zh-CN" altLang="en-US" sz="1400" b="1" dirty="0">
              <a:solidFill>
                <a:schemeClr val="bg1">
                  <a:lumMod val="50000"/>
                </a:schemeClr>
              </a:solidFill>
              <a:ea typeface="宋体" panose="02010600030101010101" pitchFamily="2" charset="-122"/>
              <a:cs typeface="+mn-ea"/>
              <a:sym typeface="+mn-lt"/>
            </a:endParaRPr>
          </a:p>
        </p:txBody>
      </p:sp>
      <p:sp>
        <p:nvSpPr>
          <p:cNvPr id="100" name="矩形 99"/>
          <p:cNvSpPr/>
          <p:nvPr/>
        </p:nvSpPr>
        <p:spPr bwMode="auto">
          <a:xfrm>
            <a:off x="4498975" y="5641340"/>
            <a:ext cx="4394835" cy="67564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121954" tIns="60977" rIns="121954" bIns="60977">
            <a:spAutoFit/>
          </a:bodyPr>
          <a:lstStyle/>
          <a:p>
            <a:pPr lvl="0" algn="l">
              <a:buClrTx/>
              <a:buSzTx/>
              <a:buFontTx/>
            </a:pPr>
            <a:r>
              <a:rPr lang="en-US" altLang="zh-CN" dirty="0">
                <a:solidFill>
                  <a:schemeClr val="bg1">
                    <a:lumMod val="50000"/>
                  </a:schemeClr>
                </a:solidFill>
                <a:latin typeface="微软雅黑" panose="020B0503020204020204" pitchFamily="34" charset="-122"/>
                <a:ea typeface="微软雅黑" panose="020B0503020204020204" pitchFamily="34" charset="-122"/>
                <a:cs typeface="+mn-ea"/>
                <a:sym typeface="+mn-ea"/>
              </a:rPr>
              <a:t>主管领导授意不记录或者不如实记录的，</a:t>
            </a:r>
            <a:endParaRPr lang="en-US" altLang="zh-CN" dirty="0">
              <a:solidFill>
                <a:schemeClr val="bg1">
                  <a:lumMod val="50000"/>
                </a:schemeClr>
              </a:solidFill>
              <a:latin typeface="微软雅黑" panose="020B0503020204020204" pitchFamily="34" charset="-122"/>
              <a:ea typeface="微软雅黑" panose="020B0503020204020204" pitchFamily="34" charset="-122"/>
              <a:cs typeface="+mn-ea"/>
              <a:sym typeface="+mn-ea"/>
            </a:endParaRPr>
          </a:p>
          <a:p>
            <a:pPr lvl="0" algn="l">
              <a:buClrTx/>
              <a:buSzTx/>
              <a:buFontTx/>
            </a:pPr>
            <a:r>
              <a:rPr lang="en-US" altLang="zh-CN" dirty="0">
                <a:solidFill>
                  <a:schemeClr val="bg1">
                    <a:lumMod val="50000"/>
                  </a:schemeClr>
                </a:solidFill>
                <a:latin typeface="微软雅黑" panose="020B0503020204020204" pitchFamily="34" charset="-122"/>
                <a:ea typeface="微软雅黑" panose="020B0503020204020204" pitchFamily="34" charset="-122"/>
                <a:cs typeface="+mn-ea"/>
                <a:sym typeface="+mn-ea"/>
              </a:rPr>
              <a:t>依纪依法追究主管领导责任。</a:t>
            </a:r>
            <a:endParaRPr lang="en-US" altLang="zh-CN" dirty="0">
              <a:solidFill>
                <a:schemeClr val="bg1">
                  <a:lumMod val="50000"/>
                </a:schemeClr>
              </a:solidFill>
              <a:latin typeface="微软雅黑" panose="020B0503020204020204" pitchFamily="34" charset="-122"/>
              <a:ea typeface="微软雅黑" panose="020B0503020204020204" pitchFamily="34" charset="-122"/>
              <a:cs typeface="+mn-ea"/>
              <a:sym typeface="+mn-ea"/>
            </a:endParaRPr>
          </a:p>
        </p:txBody>
      </p:sp>
      <p:pic>
        <p:nvPicPr>
          <p:cNvPr id="6" name="图片 5" descr="9bb6c7b8ccc11cf2bf7d4860f4b6bfd"/>
          <p:cNvPicPr>
            <a:picLocks noChangeAspect="1"/>
          </p:cNvPicPr>
          <p:nvPr/>
        </p:nvPicPr>
        <p:blipFill>
          <a:blip r:embed="rId3"/>
          <a:stretch>
            <a:fillRect/>
          </a:stretch>
        </p:blipFill>
        <p:spPr>
          <a:xfrm>
            <a:off x="-29845" y="-69215"/>
            <a:ext cx="1301115" cy="13011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rot="5400000">
            <a:off x="3581970" y="-2828927"/>
            <a:ext cx="5139246" cy="12573004"/>
            <a:chOff x="2500390" y="-129771"/>
            <a:chExt cx="7852418" cy="7052645"/>
          </a:xfrm>
        </p:grpSpPr>
        <p:sp>
          <p:nvSpPr>
            <p:cNvPr id="8" name="PA_矩形 9"/>
            <p:cNvSpPr/>
            <p:nvPr>
              <p:custDataLst>
                <p:tags r:id="rId1"/>
              </p:custDataLst>
            </p:nvPr>
          </p:nvSpPr>
          <p:spPr>
            <a:xfrm>
              <a:off x="4064105" y="-11"/>
              <a:ext cx="4063789"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B6C4C7"/>
                </a:solidFill>
                <a:cs typeface="+mn-ea"/>
                <a:sym typeface="+mn-lt"/>
              </a:endParaRPr>
            </a:p>
          </p:txBody>
        </p:sp>
        <p:pic>
          <p:nvPicPr>
            <p:cNvPr id="9" name="PA_图片 15"/>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flipH="1">
              <a:off x="8127894" y="-129771"/>
              <a:ext cx="2224914" cy="6987771"/>
            </a:xfrm>
            <a:prstGeom prst="rect">
              <a:avLst/>
            </a:prstGeom>
          </p:spPr>
        </p:pic>
        <p:pic>
          <p:nvPicPr>
            <p:cNvPr id="10" name="PA_图片 15"/>
            <p:cNvPicPr>
              <a:picLocks noChangeAspect="1"/>
            </p:cNvPicPr>
            <p:nvPr>
              <p:custDataLst>
                <p:tags r:id="rId4"/>
              </p:custDataLst>
            </p:nvPr>
          </p:nvPicPr>
          <p:blipFill>
            <a:blip r:embed="rId5" cstate="print">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500390" y="-64897"/>
              <a:ext cx="1590859" cy="6987771"/>
            </a:xfrm>
            <a:prstGeom prst="rect">
              <a:avLst/>
            </a:prstGeom>
          </p:spPr>
        </p:pic>
      </p:grpSp>
      <p:grpSp>
        <p:nvGrpSpPr>
          <p:cNvPr id="16" name="组合 15"/>
          <p:cNvGrpSpPr/>
          <p:nvPr/>
        </p:nvGrpSpPr>
        <p:grpSpPr>
          <a:xfrm>
            <a:off x="3707018" y="469279"/>
            <a:ext cx="4761034" cy="829945"/>
            <a:chOff x="3707018" y="478804"/>
            <a:chExt cx="4761034" cy="829945"/>
          </a:xfrm>
        </p:grpSpPr>
        <p:sp>
          <p:nvSpPr>
            <p:cNvPr id="14" name="文本框 13"/>
            <p:cNvSpPr txBox="1"/>
            <p:nvPr/>
          </p:nvSpPr>
          <p:spPr>
            <a:xfrm>
              <a:off x="3707018" y="478804"/>
              <a:ext cx="1414780" cy="829945"/>
            </a:xfrm>
            <a:prstGeom prst="rect">
              <a:avLst/>
            </a:prstGeom>
            <a:noFill/>
          </p:spPr>
          <p:txBody>
            <a:bodyPr wrap="none" rtlCol="0">
              <a:spAutoFit/>
            </a:bodyPr>
            <a:lstStyle/>
            <a:p>
              <a:r>
                <a:rPr lang="zh-CN" altLang="en-US" sz="4800" b="1" spc="50" dirty="0">
                  <a:ln w="9525" cmpd="sng">
                    <a:solidFill>
                      <a:schemeClr val="accent1"/>
                    </a:solidFill>
                    <a:prstDash val="solid"/>
                  </a:ln>
                  <a:solidFill>
                    <a:srgbClr val="70AD47">
                      <a:tint val="1000"/>
                    </a:srgbClr>
                  </a:solidFill>
                  <a:effectLst>
                    <a:glow rad="38100">
                      <a:schemeClr val="accent1">
                        <a:alpha val="40000"/>
                      </a:schemeClr>
                    </a:glow>
                  </a:effectLst>
                  <a:latin typeface="微软雅黑" panose="020B0503020204020204" pitchFamily="34" charset="-122"/>
                  <a:ea typeface="微软雅黑" panose="020B0503020204020204" pitchFamily="34" charset="-122"/>
                  <a:cs typeface="+mn-ea"/>
                  <a:sym typeface="+mn-lt"/>
                </a:rPr>
                <a:t>中国</a:t>
              </a:r>
              <a:endParaRPr lang="zh-CN" altLang="en-US" sz="4800" b="1" spc="50" dirty="0">
                <a:ln w="9525" cmpd="sng">
                  <a:solidFill>
                    <a:schemeClr val="accent1"/>
                  </a:solidFill>
                  <a:prstDash val="solid"/>
                </a:ln>
                <a:solidFill>
                  <a:srgbClr val="70AD47">
                    <a:tint val="1000"/>
                  </a:srgbClr>
                </a:solidFill>
                <a:effectLst>
                  <a:glow rad="38100">
                    <a:schemeClr val="accent1">
                      <a:alpha val="40000"/>
                    </a:schemeClr>
                  </a:glow>
                </a:effectLst>
                <a:latin typeface="微软雅黑" panose="020B0503020204020204" pitchFamily="34" charset="-122"/>
                <a:ea typeface="微软雅黑" panose="020B0503020204020204" pitchFamily="34" charset="-122"/>
                <a:cs typeface="+mn-ea"/>
                <a:sym typeface="+mn-lt"/>
              </a:endParaRPr>
            </a:p>
          </p:txBody>
        </p:sp>
        <p:sp>
          <p:nvSpPr>
            <p:cNvPr id="15" name="文本框 14"/>
            <p:cNvSpPr txBox="1"/>
            <p:nvPr/>
          </p:nvSpPr>
          <p:spPr>
            <a:xfrm>
              <a:off x="7053272" y="478804"/>
              <a:ext cx="1414780" cy="829945"/>
            </a:xfrm>
            <a:prstGeom prst="rect">
              <a:avLst/>
            </a:prstGeom>
            <a:noFill/>
          </p:spPr>
          <p:txBody>
            <a:bodyPr wrap="none" rtlCol="0">
              <a:spAutoFit/>
            </a:bodyPr>
            <a:lstStyle/>
            <a:p>
              <a:r>
                <a:rPr lang="zh-CN" altLang="en-US" sz="4800" b="1" spc="50" dirty="0">
                  <a:ln w="9525" cmpd="sng">
                    <a:solidFill>
                      <a:schemeClr val="accent1"/>
                    </a:solidFill>
                    <a:prstDash val="solid"/>
                  </a:ln>
                  <a:solidFill>
                    <a:srgbClr val="70AD47">
                      <a:tint val="1000"/>
                    </a:srgbClr>
                  </a:solidFill>
                  <a:effectLst>
                    <a:glow rad="38100">
                      <a:schemeClr val="accent1">
                        <a:alpha val="40000"/>
                      </a:schemeClr>
                    </a:glow>
                  </a:effectLst>
                  <a:latin typeface="微软雅黑" panose="020B0503020204020204" pitchFamily="34" charset="-122"/>
                  <a:ea typeface="微软雅黑" panose="020B0503020204020204" pitchFamily="34" charset="-122"/>
                  <a:cs typeface="+mn-ea"/>
                  <a:sym typeface="+mn-lt"/>
                </a:rPr>
                <a:t>检察</a:t>
              </a:r>
              <a:endParaRPr lang="zh-CN" altLang="en-US" sz="4800" b="1" spc="50" dirty="0">
                <a:ln w="9525" cmpd="sng">
                  <a:solidFill>
                    <a:schemeClr val="accent1"/>
                  </a:solidFill>
                  <a:prstDash val="solid"/>
                </a:ln>
                <a:solidFill>
                  <a:srgbClr val="70AD47">
                    <a:tint val="1000"/>
                  </a:srgbClr>
                </a:solidFill>
                <a:effectLst>
                  <a:glow rad="38100">
                    <a:schemeClr val="accent1">
                      <a:alpha val="40000"/>
                    </a:schemeClr>
                  </a:glow>
                </a:effectLst>
                <a:latin typeface="微软雅黑" panose="020B0503020204020204" pitchFamily="34" charset="-122"/>
                <a:ea typeface="微软雅黑" panose="020B0503020204020204" pitchFamily="34" charset="-122"/>
                <a:cs typeface="+mn-ea"/>
                <a:sym typeface="+mn-lt"/>
              </a:endParaRPr>
            </a:p>
          </p:txBody>
        </p:sp>
      </p:grpSp>
      <p:sp>
        <p:nvSpPr>
          <p:cNvPr id="17" name="文本框 16"/>
          <p:cNvSpPr txBox="1"/>
          <p:nvPr/>
        </p:nvSpPr>
        <p:spPr>
          <a:xfrm>
            <a:off x="-19257" y="2307512"/>
            <a:ext cx="12211257" cy="830997"/>
          </a:xfrm>
          <a:prstGeom prst="rect">
            <a:avLst/>
          </a:prstGeom>
          <a:noFill/>
        </p:spPr>
        <p:txBody>
          <a:bodyPr wrap="square" rtlCol="0" anchor="ctr">
            <a:spAutoFit/>
          </a:bodyPr>
          <a:lstStyle/>
          <a:p>
            <a:pPr algn="ctr"/>
            <a:r>
              <a:rPr lang="zh-CN" altLang="en-US" sz="4800" b="1" spc="1000" dirty="0">
                <a:solidFill>
                  <a:srgbClr val="004564"/>
                </a:solidFill>
                <a:cs typeface="+mn-ea"/>
                <a:sym typeface="+mn-lt"/>
              </a:rPr>
              <a:t>谢谢观赏</a:t>
            </a:r>
            <a:endParaRPr lang="zh-CN" altLang="en-US" sz="4800" b="1" spc="1000" dirty="0">
              <a:solidFill>
                <a:srgbClr val="004564"/>
              </a:solidFill>
              <a:cs typeface="+mn-ea"/>
              <a:sym typeface="+mn-lt"/>
            </a:endParaRPr>
          </a:p>
        </p:txBody>
      </p:sp>
      <p:grpSp>
        <p:nvGrpSpPr>
          <p:cNvPr id="19" name="组合 18"/>
          <p:cNvGrpSpPr/>
          <p:nvPr/>
        </p:nvGrpSpPr>
        <p:grpSpPr>
          <a:xfrm>
            <a:off x="5754255" y="6276683"/>
            <a:ext cx="683490" cy="138546"/>
            <a:chOff x="5754255" y="6262253"/>
            <a:chExt cx="683490" cy="138546"/>
          </a:xfrm>
        </p:grpSpPr>
        <p:sp>
          <p:nvSpPr>
            <p:cNvPr id="20" name="椭圆 19"/>
            <p:cNvSpPr/>
            <p:nvPr/>
          </p:nvSpPr>
          <p:spPr>
            <a:xfrm>
              <a:off x="5754255" y="6262253"/>
              <a:ext cx="138546" cy="13854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椭圆 20"/>
            <p:cNvSpPr/>
            <p:nvPr/>
          </p:nvSpPr>
          <p:spPr>
            <a:xfrm>
              <a:off x="6026727" y="6262253"/>
              <a:ext cx="138546" cy="13854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椭圆 21"/>
            <p:cNvSpPr/>
            <p:nvPr/>
          </p:nvSpPr>
          <p:spPr>
            <a:xfrm>
              <a:off x="6299199" y="6262253"/>
              <a:ext cx="138546" cy="13854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3" name="星形: 五角 22"/>
          <p:cNvSpPr/>
          <p:nvPr/>
        </p:nvSpPr>
        <p:spPr>
          <a:xfrm>
            <a:off x="5767578" y="3269218"/>
            <a:ext cx="519498" cy="457200"/>
          </a:xfrm>
          <a:prstGeom prst="star5">
            <a:avLst/>
          </a:prstGeom>
          <a:solidFill>
            <a:srgbClr val="00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文本框 2"/>
          <p:cNvSpPr txBox="1"/>
          <p:nvPr/>
        </p:nvSpPr>
        <p:spPr>
          <a:xfrm>
            <a:off x="5047643" y="3971820"/>
            <a:ext cx="2011680" cy="368300"/>
          </a:xfrm>
          <a:prstGeom prst="rect">
            <a:avLst/>
          </a:prstGeom>
          <a:noFill/>
        </p:spPr>
        <p:txBody>
          <a:bodyPr wrap="none" rtlCol="0">
            <a:spAutoFit/>
          </a:bodyPr>
          <a:p>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lt"/>
              </a:rPr>
              <a:t>宣化区人民检察院</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4" name="图片 3" descr="9bb6c7b8ccc11cf2bf7d4860f4b6bfd"/>
          <p:cNvPicPr>
            <a:picLocks noChangeAspect="1"/>
          </p:cNvPicPr>
          <p:nvPr/>
        </p:nvPicPr>
        <p:blipFill>
          <a:blip r:embed="rId7"/>
          <a:stretch>
            <a:fillRect/>
          </a:stretch>
        </p:blipFill>
        <p:spPr>
          <a:xfrm>
            <a:off x="5266690" y="189230"/>
            <a:ext cx="1574800" cy="157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split orient="vert" dir="in"/>
      </p:transition>
    </mc:Choice>
    <mc:Fallback>
      <p:transition spd="slow" advTm="2000">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500"/>
                                        <p:tgtEl>
                                          <p:spTgt spid="7"/>
                                        </p:tgtEl>
                                      </p:cBhvr>
                                    </p:animEffect>
                                  </p:childTnLst>
                                </p:cTn>
                              </p:par>
                            </p:childTnLst>
                          </p:cTn>
                        </p:par>
                        <p:par>
                          <p:cTn id="12" fill="hold">
                            <p:stCondLst>
                              <p:cond delay="1000"/>
                            </p:stCondLst>
                            <p:childTnLst>
                              <p:par>
                                <p:cTn id="13" presetID="17" presetClass="entr" presetSubtype="1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strVal val="#ppt_h"/>
                                          </p:val>
                                        </p:tav>
                                        <p:tav tm="100000">
                                          <p:val>
                                            <p:strVal val="#ppt_h"/>
                                          </p:val>
                                        </p:tav>
                                      </p:tavLst>
                                    </p:anim>
                                  </p:childTnLst>
                                </p:cTn>
                              </p:par>
                            </p:childTnLst>
                          </p:cTn>
                        </p:par>
                        <p:par>
                          <p:cTn id="17" fill="hold">
                            <p:stCondLst>
                              <p:cond delay="1500"/>
                            </p:stCondLst>
                            <p:childTnLst>
                              <p:par>
                                <p:cTn id="18" presetID="26" presetClass="emph" presetSubtype="0" fill="hold" grpId="1" nodeType="afterEffect">
                                  <p:stCondLst>
                                    <p:cond delay="0"/>
                                  </p:stCondLst>
                                  <p:childTnLst>
                                    <p:animEffect transition="out" filter="fade">
                                      <p:cBhvr>
                                        <p:cTn id="19" dur="500" tmFilter="0, 0; .2, .5; .8, .5; 1, 0"/>
                                        <p:tgtEl>
                                          <p:spTgt spid="17"/>
                                        </p:tgtEl>
                                      </p:cBhvr>
                                    </p:animEffect>
                                    <p:animScale>
                                      <p:cBhvr>
                                        <p:cTn id="20" dur="250" autoRev="1" fill="hold"/>
                                        <p:tgtEl>
                                          <p:spTgt spid="17"/>
                                        </p:tgtEl>
                                      </p:cBhvr>
                                      <p:by x="105000" y="105000"/>
                                    </p:animScale>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par>
                          <p:cTn id="27" fill="hold">
                            <p:stCondLst>
                              <p:cond delay="2500"/>
                            </p:stCondLst>
                            <p:childTnLst>
                              <p:par>
                                <p:cTn id="28" presetID="26" presetClass="emph" presetSubtype="0" fill="hold" grpId="1" nodeType="afterEffect">
                                  <p:stCondLst>
                                    <p:cond delay="0"/>
                                  </p:stCondLst>
                                  <p:childTnLst>
                                    <p:animEffect transition="out" filter="fade">
                                      <p:cBhvr>
                                        <p:cTn id="29" dur="500" tmFilter="0, 0; .2, .5; .8, .5; 1, 0"/>
                                        <p:tgtEl>
                                          <p:spTgt spid="23"/>
                                        </p:tgtEl>
                                      </p:cBhvr>
                                    </p:animEffect>
                                    <p:animScale>
                                      <p:cBhvr>
                                        <p:cTn id="30" dur="250" autoRev="1" fill="hold"/>
                                        <p:tgtEl>
                                          <p:spTgt spid="23"/>
                                        </p:tgtEl>
                                      </p:cBhvr>
                                      <p:by x="105000" y="105000"/>
                                    </p:animScale>
                                  </p:childTnLst>
                                </p:cTn>
                              </p:par>
                            </p:childTnLst>
                          </p:cTn>
                        </p:par>
                        <p:par>
                          <p:cTn id="31" fill="hold">
                            <p:stCondLst>
                              <p:cond delay="3000"/>
                            </p:stCondLst>
                            <p:childTnLst>
                              <p:par>
                                <p:cTn id="32" presetID="37" presetClass="entr" presetSubtype="0"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900" decel="100000" fill="hold"/>
                                        <p:tgtEl>
                                          <p:spTgt spid="19"/>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38" fill="hold">
                            <p:stCondLst>
                              <p:cond delay="4000"/>
                            </p:stCondLst>
                            <p:childTnLst>
                              <p:par>
                                <p:cTn id="39" presetID="42" presetClass="entr" presetSubtype="0"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3" grpId="0" animBg="1"/>
      <p:bldP spid="23" grpId="1"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325334" y="2198618"/>
            <a:ext cx="1959429" cy="1938020"/>
          </a:xfrm>
          <a:prstGeom prst="rect">
            <a:avLst/>
          </a:prstGeom>
          <a:noFill/>
        </p:spPr>
        <p:txBody>
          <a:bodyPr wrap="square" rtlCol="0">
            <a:spAutoFit/>
          </a:bodyPr>
          <a:lstStyle/>
          <a:p>
            <a:pPr algn="ctr"/>
            <a:r>
              <a:rPr lang="zh-CN" altLang="en-US" sz="6000" dirty="0">
                <a:solidFill>
                  <a:schemeClr val="bg1"/>
                </a:solidFill>
                <a:latin typeface="微软雅黑" panose="020B0503020204020204" pitchFamily="34" charset="-122"/>
                <a:ea typeface="微软雅黑" panose="020B0503020204020204" pitchFamily="34" charset="-122"/>
                <a:cs typeface="+mn-ea"/>
                <a:sym typeface="+mn-lt"/>
              </a:rPr>
              <a:t>三个规定</a:t>
            </a:r>
            <a:endParaRPr lang="zh-CN" altLang="en-US" sz="60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 name="矩形: 圆角 7"/>
          <p:cNvSpPr/>
          <p:nvPr/>
        </p:nvSpPr>
        <p:spPr>
          <a:xfrm>
            <a:off x="813706" y="2030184"/>
            <a:ext cx="2982687" cy="2275116"/>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文本框 16"/>
          <p:cNvSpPr txBox="1"/>
          <p:nvPr/>
        </p:nvSpPr>
        <p:spPr>
          <a:xfrm>
            <a:off x="4143375" y="2625814"/>
            <a:ext cx="7040880" cy="922020"/>
          </a:xfrm>
          <a:prstGeom prst="rect">
            <a:avLst/>
          </a:prstGeom>
          <a:noFill/>
        </p:spPr>
        <p:txBody>
          <a:bodyPr wrap="none" rtlCol="0">
            <a:spAutoFit/>
          </a:bodyPr>
          <a:lstStyle/>
          <a:p>
            <a:r>
              <a:rPr lang="zh-CN" altLang="en-US" sz="5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什么是</a:t>
            </a:r>
            <a:r>
              <a:rPr lang="en-US" altLang="zh-CN" sz="5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5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三个规定</a:t>
            </a:r>
            <a:r>
              <a:rPr lang="en-US" altLang="zh-CN" sz="5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5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zh-CN" altLang="en-US" sz="5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4" name="图片 3" descr="9bb6c7b8ccc11cf2bf7d4860f4b6bfd"/>
          <p:cNvPicPr>
            <a:picLocks noChangeAspect="1"/>
          </p:cNvPicPr>
          <p:nvPr/>
        </p:nvPicPr>
        <p:blipFill>
          <a:blip r:embed="rId1"/>
          <a:stretch>
            <a:fillRect/>
          </a:stretch>
        </p:blipFill>
        <p:spPr>
          <a:xfrm>
            <a:off x="552450" y="300990"/>
            <a:ext cx="1505585" cy="15055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000"/>
                                        <p:tgtEl>
                                          <p:spTgt spid="8"/>
                                        </p:tgtEl>
                                      </p:cBhvr>
                                    </p:animEffect>
                                  </p:childTnLst>
                                </p:cTn>
                              </p:par>
                            </p:childTnLst>
                          </p:cTn>
                        </p:par>
                        <p:par>
                          <p:cTn id="14" fill="hold">
                            <p:stCondLst>
                              <p:cond delay="2500"/>
                            </p:stCondLst>
                            <p:childTnLst>
                              <p:par>
                                <p:cTn id="15" presetID="2" presetClass="entr" presetSubtype="4"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ldLvl="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524625" y="2032000"/>
            <a:ext cx="5146675" cy="1035685"/>
            <a:chOff x="10275" y="3200"/>
            <a:chExt cx="6470" cy="1631"/>
          </a:xfrm>
        </p:grpSpPr>
        <p:sp>
          <p:nvSpPr>
            <p:cNvPr id="3" name="TextBox 15"/>
            <p:cNvSpPr txBox="1"/>
            <p:nvPr/>
          </p:nvSpPr>
          <p:spPr>
            <a:xfrm>
              <a:off x="10275" y="3874"/>
              <a:ext cx="6470" cy="957"/>
            </a:xfrm>
            <a:prstGeom prst="rect">
              <a:avLst/>
            </a:prstGeom>
            <a:noFill/>
          </p:spPr>
          <p:txBody>
            <a:bodyPr wrap="square" rtlCol="0">
              <a:spAutoFit/>
            </a:bodyPr>
            <a:lstStyle/>
            <a:p>
              <a:pPr lvl="0" algn="l">
                <a:lnSpc>
                  <a:spcPct val="120000"/>
                </a:lnSpc>
                <a:buClrTx/>
                <a:buSzTx/>
                <a:buFontTx/>
              </a:pPr>
              <a:r>
                <a:rPr lang="zh-CN" altLang="en-US" sz="14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2015年3月，“两办” 出台《领导干部干预司法活动、插手具体案件处理的记录、通报和责任追究规定》。</a:t>
              </a:r>
              <a:endParaRPr lang="zh-CN" altLang="en-US" sz="14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24" name="TextBox 21"/>
            <p:cNvSpPr txBox="1"/>
            <p:nvPr/>
          </p:nvSpPr>
          <p:spPr>
            <a:xfrm>
              <a:off x="10275" y="3200"/>
              <a:ext cx="1768" cy="580"/>
            </a:xfrm>
            <a:prstGeom prst="rect">
              <a:avLst/>
            </a:prstGeom>
            <a:noFill/>
          </p:spPr>
          <p:txBody>
            <a:bodyPr wrap="square" rtlCol="0">
              <a:spAutoFit/>
            </a:bodyPr>
            <a:lstStyle/>
            <a:p>
              <a:pPr lvl="0" algn="l">
                <a:buClrTx/>
                <a:buSzTx/>
                <a:buFontTx/>
              </a:pPr>
              <a:r>
                <a:rPr lang="zh-CN" altLang="en-US"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第一个规定:</a:t>
              </a:r>
              <a:endParaRPr lang="zh-CN" altLang="en-US"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grpSp>
      <p:pic>
        <p:nvPicPr>
          <p:cNvPr id="31" name="Picture 3"/>
          <p:cNvPicPr>
            <a:picLocks noChangeAspect="1" noChangeArrowheads="1"/>
          </p:cNvPicPr>
          <p:nvPr/>
        </p:nvPicPr>
        <p:blipFill>
          <a:blip r:embed="rId1" cstate="print">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871856" y="2258612"/>
            <a:ext cx="4098655" cy="273540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p:cNvSpPr>
            <a:spLocks noGrp="1"/>
          </p:cNvSpPr>
          <p:nvPr>
            <p:ph type="title"/>
          </p:nvPr>
        </p:nvSpPr>
        <p:spPr/>
        <p:txBody>
          <a:bodyPr/>
          <a:lstStyle/>
          <a:p>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严格执行</a:t>
            </a:r>
            <a:r>
              <a:rPr lang="en-US" altLang="zh-CN"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三个规定</a:t>
            </a:r>
            <a:r>
              <a:rPr lang="en-US" altLang="zh-CN"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　坚决防止司法干预</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grpSp>
        <p:nvGrpSpPr>
          <p:cNvPr id="42" name="组合 41"/>
          <p:cNvGrpSpPr/>
          <p:nvPr/>
        </p:nvGrpSpPr>
        <p:grpSpPr>
          <a:xfrm>
            <a:off x="5675782" y="4707013"/>
            <a:ext cx="471940" cy="459985"/>
            <a:chOff x="4068763" y="3222626"/>
            <a:chExt cx="1316038" cy="1282700"/>
          </a:xfrm>
          <a:solidFill>
            <a:srgbClr val="4F5A69"/>
          </a:solidFill>
        </p:grpSpPr>
        <p:sp>
          <p:nvSpPr>
            <p:cNvPr id="43" name="Freeform 107"/>
            <p:cNvSpPr/>
            <p:nvPr/>
          </p:nvSpPr>
          <p:spPr bwMode="auto">
            <a:xfrm>
              <a:off x="4278313" y="3222626"/>
              <a:ext cx="873125" cy="236538"/>
            </a:xfrm>
            <a:custGeom>
              <a:avLst/>
              <a:gdLst>
                <a:gd name="T0" fmla="*/ 0 w 745"/>
                <a:gd name="T1" fmla="*/ 189 h 203"/>
                <a:gd name="T2" fmla="*/ 140 w 745"/>
                <a:gd name="T3" fmla="*/ 88 h 203"/>
                <a:gd name="T4" fmla="*/ 355 w 745"/>
                <a:gd name="T5" fmla="*/ 13 h 203"/>
                <a:gd name="T6" fmla="*/ 745 w 745"/>
                <a:gd name="T7" fmla="*/ 203 h 203"/>
              </a:gdLst>
              <a:ahLst/>
              <a:cxnLst>
                <a:cxn ang="0">
                  <a:pos x="T0" y="T1"/>
                </a:cxn>
                <a:cxn ang="0">
                  <a:pos x="T2" y="T3"/>
                </a:cxn>
                <a:cxn ang="0">
                  <a:pos x="T4" y="T5"/>
                </a:cxn>
                <a:cxn ang="0">
                  <a:pos x="T6" y="T7"/>
                </a:cxn>
              </a:cxnLst>
              <a:rect l="0" t="0" r="r" b="b"/>
              <a:pathLst>
                <a:path w="745" h="203">
                  <a:moveTo>
                    <a:pt x="0" y="189"/>
                  </a:moveTo>
                  <a:cubicBezTo>
                    <a:pt x="31" y="160"/>
                    <a:pt x="77" y="122"/>
                    <a:pt x="140" y="88"/>
                  </a:cubicBezTo>
                  <a:cubicBezTo>
                    <a:pt x="167" y="73"/>
                    <a:pt x="254" y="20"/>
                    <a:pt x="355" y="13"/>
                  </a:cubicBezTo>
                  <a:cubicBezTo>
                    <a:pt x="558" y="0"/>
                    <a:pt x="720" y="175"/>
                    <a:pt x="745" y="203"/>
                  </a:cubicBezTo>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44" name="Freeform 108"/>
            <p:cNvSpPr/>
            <p:nvPr/>
          </p:nvSpPr>
          <p:spPr bwMode="auto">
            <a:xfrm>
              <a:off x="4391026" y="3354388"/>
              <a:ext cx="630238" cy="104775"/>
            </a:xfrm>
            <a:custGeom>
              <a:avLst/>
              <a:gdLst>
                <a:gd name="T0" fmla="*/ 0 w 538"/>
                <a:gd name="T1" fmla="*/ 83 h 90"/>
                <a:gd name="T2" fmla="*/ 101 w 538"/>
                <a:gd name="T3" fmla="*/ 39 h 90"/>
                <a:gd name="T4" fmla="*/ 257 w 538"/>
                <a:gd name="T5" fmla="*/ 6 h 90"/>
                <a:gd name="T6" fmla="*/ 538 w 538"/>
                <a:gd name="T7" fmla="*/ 90 h 90"/>
              </a:gdLst>
              <a:ahLst/>
              <a:cxnLst>
                <a:cxn ang="0">
                  <a:pos x="T0" y="T1"/>
                </a:cxn>
                <a:cxn ang="0">
                  <a:pos x="T2" y="T3"/>
                </a:cxn>
                <a:cxn ang="0">
                  <a:pos x="T4" y="T5"/>
                </a:cxn>
                <a:cxn ang="0">
                  <a:pos x="T6" y="T7"/>
                </a:cxn>
              </a:cxnLst>
              <a:rect l="0" t="0" r="r" b="b"/>
              <a:pathLst>
                <a:path w="538" h="90">
                  <a:moveTo>
                    <a:pt x="0" y="83"/>
                  </a:moveTo>
                  <a:cubicBezTo>
                    <a:pt x="23" y="71"/>
                    <a:pt x="56" y="54"/>
                    <a:pt x="101" y="39"/>
                  </a:cubicBezTo>
                  <a:cubicBezTo>
                    <a:pt x="121" y="32"/>
                    <a:pt x="184" y="9"/>
                    <a:pt x="257" y="6"/>
                  </a:cubicBezTo>
                  <a:cubicBezTo>
                    <a:pt x="404" y="0"/>
                    <a:pt x="521" y="77"/>
                    <a:pt x="538" y="90"/>
                  </a:cubicBezTo>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45" name="Freeform 110"/>
            <p:cNvSpPr/>
            <p:nvPr/>
          </p:nvSpPr>
          <p:spPr bwMode="auto">
            <a:xfrm>
              <a:off x="4195763" y="3436938"/>
              <a:ext cx="1038225" cy="134938"/>
            </a:xfrm>
            <a:custGeom>
              <a:avLst/>
              <a:gdLst>
                <a:gd name="T0" fmla="*/ 849 w 887"/>
                <a:gd name="T1" fmla="*/ 115 h 115"/>
                <a:gd name="T2" fmla="*/ 38 w 887"/>
                <a:gd name="T3" fmla="*/ 115 h 115"/>
                <a:gd name="T4" fmla="*/ 0 w 887"/>
                <a:gd name="T5" fmla="*/ 77 h 115"/>
                <a:gd name="T6" fmla="*/ 0 w 887"/>
                <a:gd name="T7" fmla="*/ 38 h 115"/>
                <a:gd name="T8" fmla="*/ 38 w 887"/>
                <a:gd name="T9" fmla="*/ 0 h 115"/>
                <a:gd name="T10" fmla="*/ 849 w 887"/>
                <a:gd name="T11" fmla="*/ 0 h 115"/>
                <a:gd name="T12" fmla="*/ 887 w 887"/>
                <a:gd name="T13" fmla="*/ 38 h 115"/>
                <a:gd name="T14" fmla="*/ 887 w 887"/>
                <a:gd name="T15" fmla="*/ 77 h 115"/>
                <a:gd name="T16" fmla="*/ 849 w 887"/>
                <a:gd name="T17"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7" h="115">
                  <a:moveTo>
                    <a:pt x="849" y="115"/>
                  </a:moveTo>
                  <a:cubicBezTo>
                    <a:pt x="38" y="115"/>
                    <a:pt x="38" y="115"/>
                    <a:pt x="38" y="115"/>
                  </a:cubicBezTo>
                  <a:cubicBezTo>
                    <a:pt x="17" y="115"/>
                    <a:pt x="0" y="98"/>
                    <a:pt x="0" y="77"/>
                  </a:cubicBezTo>
                  <a:cubicBezTo>
                    <a:pt x="0" y="38"/>
                    <a:pt x="0" y="38"/>
                    <a:pt x="0" y="38"/>
                  </a:cubicBezTo>
                  <a:cubicBezTo>
                    <a:pt x="0" y="17"/>
                    <a:pt x="17" y="0"/>
                    <a:pt x="38" y="0"/>
                  </a:cubicBezTo>
                  <a:cubicBezTo>
                    <a:pt x="849" y="0"/>
                    <a:pt x="849" y="0"/>
                    <a:pt x="849" y="0"/>
                  </a:cubicBezTo>
                  <a:cubicBezTo>
                    <a:pt x="870" y="0"/>
                    <a:pt x="887" y="17"/>
                    <a:pt x="887" y="38"/>
                  </a:cubicBezTo>
                  <a:cubicBezTo>
                    <a:pt x="887" y="77"/>
                    <a:pt x="887" y="77"/>
                    <a:pt x="887" y="77"/>
                  </a:cubicBezTo>
                  <a:cubicBezTo>
                    <a:pt x="887" y="98"/>
                    <a:pt x="870" y="115"/>
                    <a:pt x="849" y="115"/>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46" name="Freeform 111"/>
            <p:cNvSpPr/>
            <p:nvPr/>
          </p:nvSpPr>
          <p:spPr bwMode="auto">
            <a:xfrm>
              <a:off x="4316413" y="3600451"/>
              <a:ext cx="107950" cy="506413"/>
            </a:xfrm>
            <a:custGeom>
              <a:avLst/>
              <a:gdLst>
                <a:gd name="T0" fmla="*/ 61 w 92"/>
                <a:gd name="T1" fmla="*/ 433 h 433"/>
                <a:gd name="T2" fmla="*/ 31 w 92"/>
                <a:gd name="T3" fmla="*/ 433 h 433"/>
                <a:gd name="T4" fmla="*/ 0 w 92"/>
                <a:gd name="T5" fmla="*/ 402 h 433"/>
                <a:gd name="T6" fmla="*/ 0 w 92"/>
                <a:gd name="T7" fmla="*/ 31 h 433"/>
                <a:gd name="T8" fmla="*/ 31 w 92"/>
                <a:gd name="T9" fmla="*/ 0 h 433"/>
                <a:gd name="T10" fmla="*/ 61 w 92"/>
                <a:gd name="T11" fmla="*/ 0 h 433"/>
                <a:gd name="T12" fmla="*/ 92 w 92"/>
                <a:gd name="T13" fmla="*/ 31 h 433"/>
                <a:gd name="T14" fmla="*/ 92 w 92"/>
                <a:gd name="T15" fmla="*/ 402 h 433"/>
                <a:gd name="T16" fmla="*/ 61 w 92"/>
                <a:gd name="T17"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433">
                  <a:moveTo>
                    <a:pt x="61" y="433"/>
                  </a:moveTo>
                  <a:cubicBezTo>
                    <a:pt x="31" y="433"/>
                    <a:pt x="31" y="433"/>
                    <a:pt x="31" y="433"/>
                  </a:cubicBezTo>
                  <a:cubicBezTo>
                    <a:pt x="14" y="433"/>
                    <a:pt x="0" y="419"/>
                    <a:pt x="0" y="402"/>
                  </a:cubicBezTo>
                  <a:cubicBezTo>
                    <a:pt x="0" y="31"/>
                    <a:pt x="0" y="31"/>
                    <a:pt x="0" y="31"/>
                  </a:cubicBezTo>
                  <a:cubicBezTo>
                    <a:pt x="0" y="14"/>
                    <a:pt x="14" y="0"/>
                    <a:pt x="31" y="0"/>
                  </a:cubicBezTo>
                  <a:cubicBezTo>
                    <a:pt x="61" y="0"/>
                    <a:pt x="61" y="0"/>
                    <a:pt x="61" y="0"/>
                  </a:cubicBezTo>
                  <a:cubicBezTo>
                    <a:pt x="78" y="0"/>
                    <a:pt x="92" y="14"/>
                    <a:pt x="92" y="31"/>
                  </a:cubicBezTo>
                  <a:cubicBezTo>
                    <a:pt x="92" y="402"/>
                    <a:pt x="92" y="402"/>
                    <a:pt x="92" y="402"/>
                  </a:cubicBezTo>
                  <a:cubicBezTo>
                    <a:pt x="92" y="419"/>
                    <a:pt x="78" y="433"/>
                    <a:pt x="61" y="433"/>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47" name="Freeform 112"/>
            <p:cNvSpPr/>
            <p:nvPr/>
          </p:nvSpPr>
          <p:spPr bwMode="auto">
            <a:xfrm>
              <a:off x="4486276" y="3600451"/>
              <a:ext cx="107950" cy="506413"/>
            </a:xfrm>
            <a:custGeom>
              <a:avLst/>
              <a:gdLst>
                <a:gd name="T0" fmla="*/ 55 w 92"/>
                <a:gd name="T1" fmla="*/ 433 h 433"/>
                <a:gd name="T2" fmla="*/ 37 w 92"/>
                <a:gd name="T3" fmla="*/ 433 h 433"/>
                <a:gd name="T4" fmla="*/ 0 w 92"/>
                <a:gd name="T5" fmla="*/ 396 h 433"/>
                <a:gd name="T6" fmla="*/ 0 w 92"/>
                <a:gd name="T7" fmla="*/ 37 h 433"/>
                <a:gd name="T8" fmla="*/ 37 w 92"/>
                <a:gd name="T9" fmla="*/ 0 h 433"/>
                <a:gd name="T10" fmla="*/ 55 w 92"/>
                <a:gd name="T11" fmla="*/ 0 h 433"/>
                <a:gd name="T12" fmla="*/ 92 w 92"/>
                <a:gd name="T13" fmla="*/ 37 h 433"/>
                <a:gd name="T14" fmla="*/ 92 w 92"/>
                <a:gd name="T15" fmla="*/ 396 h 433"/>
                <a:gd name="T16" fmla="*/ 55 w 92"/>
                <a:gd name="T17"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433">
                  <a:moveTo>
                    <a:pt x="55" y="433"/>
                  </a:moveTo>
                  <a:cubicBezTo>
                    <a:pt x="37" y="433"/>
                    <a:pt x="37" y="433"/>
                    <a:pt x="37" y="433"/>
                  </a:cubicBezTo>
                  <a:cubicBezTo>
                    <a:pt x="16" y="433"/>
                    <a:pt x="0" y="416"/>
                    <a:pt x="0" y="396"/>
                  </a:cubicBezTo>
                  <a:cubicBezTo>
                    <a:pt x="0" y="37"/>
                    <a:pt x="0" y="37"/>
                    <a:pt x="0" y="37"/>
                  </a:cubicBezTo>
                  <a:cubicBezTo>
                    <a:pt x="0" y="16"/>
                    <a:pt x="16" y="0"/>
                    <a:pt x="37" y="0"/>
                  </a:cubicBezTo>
                  <a:cubicBezTo>
                    <a:pt x="55" y="0"/>
                    <a:pt x="55" y="0"/>
                    <a:pt x="55" y="0"/>
                  </a:cubicBezTo>
                  <a:cubicBezTo>
                    <a:pt x="75" y="0"/>
                    <a:pt x="92" y="16"/>
                    <a:pt x="92" y="37"/>
                  </a:cubicBezTo>
                  <a:cubicBezTo>
                    <a:pt x="92" y="396"/>
                    <a:pt x="92" y="396"/>
                    <a:pt x="92" y="396"/>
                  </a:cubicBezTo>
                  <a:cubicBezTo>
                    <a:pt x="92" y="416"/>
                    <a:pt x="75" y="433"/>
                    <a:pt x="55" y="433"/>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48" name="Freeform 113"/>
            <p:cNvSpPr/>
            <p:nvPr/>
          </p:nvSpPr>
          <p:spPr bwMode="auto">
            <a:xfrm>
              <a:off x="4656138" y="3600451"/>
              <a:ext cx="107950" cy="506413"/>
            </a:xfrm>
            <a:custGeom>
              <a:avLst/>
              <a:gdLst>
                <a:gd name="T0" fmla="*/ 56 w 92"/>
                <a:gd name="T1" fmla="*/ 433 h 433"/>
                <a:gd name="T2" fmla="*/ 36 w 92"/>
                <a:gd name="T3" fmla="*/ 433 h 433"/>
                <a:gd name="T4" fmla="*/ 0 w 92"/>
                <a:gd name="T5" fmla="*/ 397 h 433"/>
                <a:gd name="T6" fmla="*/ 0 w 92"/>
                <a:gd name="T7" fmla="*/ 36 h 433"/>
                <a:gd name="T8" fmla="*/ 36 w 92"/>
                <a:gd name="T9" fmla="*/ 0 h 433"/>
                <a:gd name="T10" fmla="*/ 56 w 92"/>
                <a:gd name="T11" fmla="*/ 0 h 433"/>
                <a:gd name="T12" fmla="*/ 92 w 92"/>
                <a:gd name="T13" fmla="*/ 36 h 433"/>
                <a:gd name="T14" fmla="*/ 92 w 92"/>
                <a:gd name="T15" fmla="*/ 397 h 433"/>
                <a:gd name="T16" fmla="*/ 56 w 92"/>
                <a:gd name="T17"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433">
                  <a:moveTo>
                    <a:pt x="56" y="433"/>
                  </a:moveTo>
                  <a:cubicBezTo>
                    <a:pt x="36" y="433"/>
                    <a:pt x="36" y="433"/>
                    <a:pt x="36" y="433"/>
                  </a:cubicBezTo>
                  <a:cubicBezTo>
                    <a:pt x="16" y="433"/>
                    <a:pt x="0" y="417"/>
                    <a:pt x="0" y="397"/>
                  </a:cubicBezTo>
                  <a:cubicBezTo>
                    <a:pt x="0" y="36"/>
                    <a:pt x="0" y="36"/>
                    <a:pt x="0" y="36"/>
                  </a:cubicBezTo>
                  <a:cubicBezTo>
                    <a:pt x="0" y="16"/>
                    <a:pt x="16" y="0"/>
                    <a:pt x="36" y="0"/>
                  </a:cubicBezTo>
                  <a:cubicBezTo>
                    <a:pt x="56" y="0"/>
                    <a:pt x="56" y="0"/>
                    <a:pt x="56" y="0"/>
                  </a:cubicBezTo>
                  <a:cubicBezTo>
                    <a:pt x="76" y="0"/>
                    <a:pt x="92" y="16"/>
                    <a:pt x="92" y="36"/>
                  </a:cubicBezTo>
                  <a:cubicBezTo>
                    <a:pt x="92" y="397"/>
                    <a:pt x="92" y="397"/>
                    <a:pt x="92" y="397"/>
                  </a:cubicBezTo>
                  <a:cubicBezTo>
                    <a:pt x="92" y="417"/>
                    <a:pt x="76" y="433"/>
                    <a:pt x="56" y="433"/>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49" name="Rectangle 114"/>
            <p:cNvSpPr>
              <a:spLocks noChangeArrowheads="1"/>
            </p:cNvSpPr>
            <p:nvPr/>
          </p:nvSpPr>
          <p:spPr bwMode="auto">
            <a:xfrm>
              <a:off x="4484688" y="3332163"/>
              <a:ext cx="20638" cy="161925"/>
            </a:xfrm>
            <a:prstGeom prst="rect">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50" name="Rectangle 115"/>
            <p:cNvSpPr>
              <a:spLocks noChangeArrowheads="1"/>
            </p:cNvSpPr>
            <p:nvPr/>
          </p:nvSpPr>
          <p:spPr bwMode="auto">
            <a:xfrm>
              <a:off x="4562476" y="3332163"/>
              <a:ext cx="22225" cy="161925"/>
            </a:xfrm>
            <a:prstGeom prst="rect">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51" name="Rectangle 116"/>
            <p:cNvSpPr>
              <a:spLocks noChangeArrowheads="1"/>
            </p:cNvSpPr>
            <p:nvPr/>
          </p:nvSpPr>
          <p:spPr bwMode="auto">
            <a:xfrm>
              <a:off x="4656138" y="3332163"/>
              <a:ext cx="20638" cy="161925"/>
            </a:xfrm>
            <a:prstGeom prst="rect">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52" name="Rectangle 117"/>
            <p:cNvSpPr>
              <a:spLocks noChangeArrowheads="1"/>
            </p:cNvSpPr>
            <p:nvPr/>
          </p:nvSpPr>
          <p:spPr bwMode="auto">
            <a:xfrm>
              <a:off x="4759326" y="3328988"/>
              <a:ext cx="20638" cy="161925"/>
            </a:xfrm>
            <a:prstGeom prst="rect">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53" name="Rectangle 118"/>
            <p:cNvSpPr>
              <a:spLocks noChangeArrowheads="1"/>
            </p:cNvSpPr>
            <p:nvPr/>
          </p:nvSpPr>
          <p:spPr bwMode="auto">
            <a:xfrm>
              <a:off x="4862513" y="3328988"/>
              <a:ext cx="22225" cy="161925"/>
            </a:xfrm>
            <a:prstGeom prst="rect">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54" name="Freeform 119"/>
            <p:cNvSpPr/>
            <p:nvPr/>
          </p:nvSpPr>
          <p:spPr bwMode="auto">
            <a:xfrm>
              <a:off x="4830763" y="3600451"/>
              <a:ext cx="107950" cy="506413"/>
            </a:xfrm>
            <a:custGeom>
              <a:avLst/>
              <a:gdLst>
                <a:gd name="T0" fmla="*/ 58 w 92"/>
                <a:gd name="T1" fmla="*/ 433 h 433"/>
                <a:gd name="T2" fmla="*/ 34 w 92"/>
                <a:gd name="T3" fmla="*/ 433 h 433"/>
                <a:gd name="T4" fmla="*/ 0 w 92"/>
                <a:gd name="T5" fmla="*/ 399 h 433"/>
                <a:gd name="T6" fmla="*/ 0 w 92"/>
                <a:gd name="T7" fmla="*/ 34 h 433"/>
                <a:gd name="T8" fmla="*/ 34 w 92"/>
                <a:gd name="T9" fmla="*/ 0 h 433"/>
                <a:gd name="T10" fmla="*/ 58 w 92"/>
                <a:gd name="T11" fmla="*/ 0 h 433"/>
                <a:gd name="T12" fmla="*/ 92 w 92"/>
                <a:gd name="T13" fmla="*/ 34 h 433"/>
                <a:gd name="T14" fmla="*/ 92 w 92"/>
                <a:gd name="T15" fmla="*/ 399 h 433"/>
                <a:gd name="T16" fmla="*/ 58 w 92"/>
                <a:gd name="T17"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433">
                  <a:moveTo>
                    <a:pt x="58" y="433"/>
                  </a:moveTo>
                  <a:cubicBezTo>
                    <a:pt x="34" y="433"/>
                    <a:pt x="34" y="433"/>
                    <a:pt x="34" y="433"/>
                  </a:cubicBezTo>
                  <a:cubicBezTo>
                    <a:pt x="15" y="433"/>
                    <a:pt x="0" y="418"/>
                    <a:pt x="0" y="399"/>
                  </a:cubicBezTo>
                  <a:cubicBezTo>
                    <a:pt x="0" y="34"/>
                    <a:pt x="0" y="34"/>
                    <a:pt x="0" y="34"/>
                  </a:cubicBezTo>
                  <a:cubicBezTo>
                    <a:pt x="0" y="15"/>
                    <a:pt x="15" y="0"/>
                    <a:pt x="34" y="0"/>
                  </a:cubicBezTo>
                  <a:cubicBezTo>
                    <a:pt x="58" y="0"/>
                    <a:pt x="58" y="0"/>
                    <a:pt x="58" y="0"/>
                  </a:cubicBezTo>
                  <a:cubicBezTo>
                    <a:pt x="77" y="0"/>
                    <a:pt x="92" y="15"/>
                    <a:pt x="92" y="34"/>
                  </a:cubicBezTo>
                  <a:cubicBezTo>
                    <a:pt x="92" y="399"/>
                    <a:pt x="92" y="399"/>
                    <a:pt x="92" y="399"/>
                  </a:cubicBezTo>
                  <a:cubicBezTo>
                    <a:pt x="92" y="418"/>
                    <a:pt x="77" y="433"/>
                    <a:pt x="58" y="433"/>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55" name="Freeform 120"/>
            <p:cNvSpPr/>
            <p:nvPr/>
          </p:nvSpPr>
          <p:spPr bwMode="auto">
            <a:xfrm>
              <a:off x="5005388" y="3600451"/>
              <a:ext cx="107950" cy="506413"/>
            </a:xfrm>
            <a:custGeom>
              <a:avLst/>
              <a:gdLst>
                <a:gd name="T0" fmla="*/ 52 w 92"/>
                <a:gd name="T1" fmla="*/ 433 h 433"/>
                <a:gd name="T2" fmla="*/ 40 w 92"/>
                <a:gd name="T3" fmla="*/ 433 h 433"/>
                <a:gd name="T4" fmla="*/ 0 w 92"/>
                <a:gd name="T5" fmla="*/ 393 h 433"/>
                <a:gd name="T6" fmla="*/ 0 w 92"/>
                <a:gd name="T7" fmla="*/ 40 h 433"/>
                <a:gd name="T8" fmla="*/ 40 w 92"/>
                <a:gd name="T9" fmla="*/ 0 h 433"/>
                <a:gd name="T10" fmla="*/ 52 w 92"/>
                <a:gd name="T11" fmla="*/ 0 h 433"/>
                <a:gd name="T12" fmla="*/ 92 w 92"/>
                <a:gd name="T13" fmla="*/ 40 h 433"/>
                <a:gd name="T14" fmla="*/ 92 w 92"/>
                <a:gd name="T15" fmla="*/ 393 h 433"/>
                <a:gd name="T16" fmla="*/ 52 w 92"/>
                <a:gd name="T17"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433">
                  <a:moveTo>
                    <a:pt x="52" y="433"/>
                  </a:moveTo>
                  <a:cubicBezTo>
                    <a:pt x="40" y="433"/>
                    <a:pt x="40" y="433"/>
                    <a:pt x="40" y="433"/>
                  </a:cubicBezTo>
                  <a:cubicBezTo>
                    <a:pt x="18" y="433"/>
                    <a:pt x="0" y="415"/>
                    <a:pt x="0" y="393"/>
                  </a:cubicBezTo>
                  <a:cubicBezTo>
                    <a:pt x="0" y="40"/>
                    <a:pt x="0" y="40"/>
                    <a:pt x="0" y="40"/>
                  </a:cubicBezTo>
                  <a:cubicBezTo>
                    <a:pt x="0" y="18"/>
                    <a:pt x="18" y="0"/>
                    <a:pt x="40" y="0"/>
                  </a:cubicBezTo>
                  <a:cubicBezTo>
                    <a:pt x="52" y="0"/>
                    <a:pt x="52" y="0"/>
                    <a:pt x="52" y="0"/>
                  </a:cubicBezTo>
                  <a:cubicBezTo>
                    <a:pt x="74" y="0"/>
                    <a:pt x="92" y="18"/>
                    <a:pt x="92" y="40"/>
                  </a:cubicBezTo>
                  <a:cubicBezTo>
                    <a:pt x="92" y="393"/>
                    <a:pt x="92" y="393"/>
                    <a:pt x="92" y="393"/>
                  </a:cubicBezTo>
                  <a:cubicBezTo>
                    <a:pt x="92" y="415"/>
                    <a:pt x="74" y="433"/>
                    <a:pt x="52" y="433"/>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56" name="Freeform 121"/>
            <p:cNvSpPr/>
            <p:nvPr/>
          </p:nvSpPr>
          <p:spPr bwMode="auto">
            <a:xfrm>
              <a:off x="4187826" y="4135438"/>
              <a:ext cx="1038225" cy="122238"/>
            </a:xfrm>
            <a:custGeom>
              <a:avLst/>
              <a:gdLst>
                <a:gd name="T0" fmla="*/ 851 w 887"/>
                <a:gd name="T1" fmla="*/ 105 h 105"/>
                <a:gd name="T2" fmla="*/ 36 w 887"/>
                <a:gd name="T3" fmla="*/ 105 h 105"/>
                <a:gd name="T4" fmla="*/ 0 w 887"/>
                <a:gd name="T5" fmla="*/ 70 h 105"/>
                <a:gd name="T6" fmla="*/ 0 w 887"/>
                <a:gd name="T7" fmla="*/ 36 h 105"/>
                <a:gd name="T8" fmla="*/ 36 w 887"/>
                <a:gd name="T9" fmla="*/ 0 h 105"/>
                <a:gd name="T10" fmla="*/ 851 w 887"/>
                <a:gd name="T11" fmla="*/ 0 h 105"/>
                <a:gd name="T12" fmla="*/ 887 w 887"/>
                <a:gd name="T13" fmla="*/ 36 h 105"/>
                <a:gd name="T14" fmla="*/ 887 w 887"/>
                <a:gd name="T15" fmla="*/ 70 h 105"/>
                <a:gd name="T16" fmla="*/ 851 w 887"/>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7" h="105">
                  <a:moveTo>
                    <a:pt x="851" y="105"/>
                  </a:moveTo>
                  <a:cubicBezTo>
                    <a:pt x="36" y="105"/>
                    <a:pt x="36" y="105"/>
                    <a:pt x="36" y="105"/>
                  </a:cubicBezTo>
                  <a:cubicBezTo>
                    <a:pt x="16" y="105"/>
                    <a:pt x="0" y="89"/>
                    <a:pt x="0" y="70"/>
                  </a:cubicBezTo>
                  <a:cubicBezTo>
                    <a:pt x="0" y="36"/>
                    <a:pt x="0" y="36"/>
                    <a:pt x="0" y="36"/>
                  </a:cubicBezTo>
                  <a:cubicBezTo>
                    <a:pt x="0" y="16"/>
                    <a:pt x="16" y="0"/>
                    <a:pt x="36" y="0"/>
                  </a:cubicBezTo>
                  <a:cubicBezTo>
                    <a:pt x="851" y="0"/>
                    <a:pt x="851" y="0"/>
                    <a:pt x="851" y="0"/>
                  </a:cubicBezTo>
                  <a:cubicBezTo>
                    <a:pt x="871" y="0"/>
                    <a:pt x="887" y="16"/>
                    <a:pt x="887" y="36"/>
                  </a:cubicBezTo>
                  <a:cubicBezTo>
                    <a:pt x="887" y="70"/>
                    <a:pt x="887" y="70"/>
                    <a:pt x="887" y="70"/>
                  </a:cubicBezTo>
                  <a:cubicBezTo>
                    <a:pt x="887" y="89"/>
                    <a:pt x="871" y="105"/>
                    <a:pt x="851" y="105"/>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57" name="Freeform 124"/>
            <p:cNvSpPr/>
            <p:nvPr/>
          </p:nvSpPr>
          <p:spPr bwMode="auto">
            <a:xfrm>
              <a:off x="4133851" y="4257676"/>
              <a:ext cx="1163638" cy="125413"/>
            </a:xfrm>
            <a:custGeom>
              <a:avLst/>
              <a:gdLst>
                <a:gd name="T0" fmla="*/ 958 w 994"/>
                <a:gd name="T1" fmla="*/ 106 h 106"/>
                <a:gd name="T2" fmla="*/ 35 w 994"/>
                <a:gd name="T3" fmla="*/ 106 h 106"/>
                <a:gd name="T4" fmla="*/ 0 w 994"/>
                <a:gd name="T5" fmla="*/ 70 h 106"/>
                <a:gd name="T6" fmla="*/ 0 w 994"/>
                <a:gd name="T7" fmla="*/ 36 h 106"/>
                <a:gd name="T8" fmla="*/ 35 w 994"/>
                <a:gd name="T9" fmla="*/ 0 h 106"/>
                <a:gd name="T10" fmla="*/ 958 w 994"/>
                <a:gd name="T11" fmla="*/ 0 h 106"/>
                <a:gd name="T12" fmla="*/ 994 w 994"/>
                <a:gd name="T13" fmla="*/ 36 h 106"/>
                <a:gd name="T14" fmla="*/ 994 w 994"/>
                <a:gd name="T15" fmla="*/ 70 h 106"/>
                <a:gd name="T16" fmla="*/ 958 w 994"/>
                <a:gd name="T1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106">
                  <a:moveTo>
                    <a:pt x="958" y="106"/>
                  </a:moveTo>
                  <a:cubicBezTo>
                    <a:pt x="35" y="106"/>
                    <a:pt x="35" y="106"/>
                    <a:pt x="35" y="106"/>
                  </a:cubicBezTo>
                  <a:cubicBezTo>
                    <a:pt x="16" y="106"/>
                    <a:pt x="0" y="90"/>
                    <a:pt x="0" y="70"/>
                  </a:cubicBezTo>
                  <a:cubicBezTo>
                    <a:pt x="0" y="36"/>
                    <a:pt x="0" y="36"/>
                    <a:pt x="0" y="36"/>
                  </a:cubicBezTo>
                  <a:cubicBezTo>
                    <a:pt x="0" y="16"/>
                    <a:pt x="16" y="0"/>
                    <a:pt x="35" y="0"/>
                  </a:cubicBezTo>
                  <a:cubicBezTo>
                    <a:pt x="958" y="0"/>
                    <a:pt x="958" y="0"/>
                    <a:pt x="958" y="0"/>
                  </a:cubicBezTo>
                  <a:cubicBezTo>
                    <a:pt x="978" y="0"/>
                    <a:pt x="994" y="16"/>
                    <a:pt x="994" y="36"/>
                  </a:cubicBezTo>
                  <a:cubicBezTo>
                    <a:pt x="994" y="70"/>
                    <a:pt x="994" y="70"/>
                    <a:pt x="994" y="70"/>
                  </a:cubicBezTo>
                  <a:cubicBezTo>
                    <a:pt x="994" y="90"/>
                    <a:pt x="978" y="106"/>
                    <a:pt x="958" y="106"/>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58" name="Freeform 127"/>
            <p:cNvSpPr/>
            <p:nvPr/>
          </p:nvSpPr>
          <p:spPr bwMode="auto">
            <a:xfrm>
              <a:off x="4068763" y="4383088"/>
              <a:ext cx="1316038" cy="122238"/>
            </a:xfrm>
            <a:custGeom>
              <a:avLst/>
              <a:gdLst>
                <a:gd name="T0" fmla="*/ 1088 w 1123"/>
                <a:gd name="T1" fmla="*/ 105 h 105"/>
                <a:gd name="T2" fmla="*/ 36 w 1123"/>
                <a:gd name="T3" fmla="*/ 105 h 105"/>
                <a:gd name="T4" fmla="*/ 0 w 1123"/>
                <a:gd name="T5" fmla="*/ 69 h 105"/>
                <a:gd name="T6" fmla="*/ 0 w 1123"/>
                <a:gd name="T7" fmla="*/ 35 h 105"/>
                <a:gd name="T8" fmla="*/ 36 w 1123"/>
                <a:gd name="T9" fmla="*/ 0 h 105"/>
                <a:gd name="T10" fmla="*/ 1088 w 1123"/>
                <a:gd name="T11" fmla="*/ 0 h 105"/>
                <a:gd name="T12" fmla="*/ 1123 w 1123"/>
                <a:gd name="T13" fmla="*/ 35 h 105"/>
                <a:gd name="T14" fmla="*/ 1123 w 1123"/>
                <a:gd name="T15" fmla="*/ 69 h 105"/>
                <a:gd name="T16" fmla="*/ 1088 w 112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3" h="105">
                  <a:moveTo>
                    <a:pt x="1088" y="105"/>
                  </a:moveTo>
                  <a:cubicBezTo>
                    <a:pt x="36" y="105"/>
                    <a:pt x="36" y="105"/>
                    <a:pt x="36" y="105"/>
                  </a:cubicBezTo>
                  <a:cubicBezTo>
                    <a:pt x="16" y="105"/>
                    <a:pt x="0" y="89"/>
                    <a:pt x="0" y="69"/>
                  </a:cubicBezTo>
                  <a:cubicBezTo>
                    <a:pt x="0" y="35"/>
                    <a:pt x="0" y="35"/>
                    <a:pt x="0" y="35"/>
                  </a:cubicBezTo>
                  <a:cubicBezTo>
                    <a:pt x="0" y="16"/>
                    <a:pt x="16" y="0"/>
                    <a:pt x="36" y="0"/>
                  </a:cubicBezTo>
                  <a:cubicBezTo>
                    <a:pt x="1088" y="0"/>
                    <a:pt x="1088" y="0"/>
                    <a:pt x="1088" y="0"/>
                  </a:cubicBezTo>
                  <a:cubicBezTo>
                    <a:pt x="1107" y="0"/>
                    <a:pt x="1123" y="16"/>
                    <a:pt x="1123" y="35"/>
                  </a:cubicBezTo>
                  <a:cubicBezTo>
                    <a:pt x="1123" y="69"/>
                    <a:pt x="1123" y="69"/>
                    <a:pt x="1123" y="69"/>
                  </a:cubicBezTo>
                  <a:cubicBezTo>
                    <a:pt x="1123" y="89"/>
                    <a:pt x="1107" y="105"/>
                    <a:pt x="1088" y="105"/>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grpSp>
          <p:nvGrpSpPr>
            <p:cNvPr id="59" name="组合 58"/>
            <p:cNvGrpSpPr/>
            <p:nvPr/>
          </p:nvGrpSpPr>
          <p:grpSpPr>
            <a:xfrm>
              <a:off x="4503738" y="4157663"/>
              <a:ext cx="473075" cy="325438"/>
              <a:chOff x="4503738" y="4157663"/>
              <a:chExt cx="473075" cy="325438"/>
            </a:xfrm>
            <a:grpFill/>
          </p:grpSpPr>
          <p:sp>
            <p:nvSpPr>
              <p:cNvPr id="66" name="Freeform 122"/>
              <p:cNvSpPr/>
              <p:nvPr/>
            </p:nvSpPr>
            <p:spPr bwMode="auto">
              <a:xfrm>
                <a:off x="4530726" y="4157663"/>
                <a:ext cx="371475" cy="28575"/>
              </a:xfrm>
              <a:custGeom>
                <a:avLst/>
                <a:gdLst>
                  <a:gd name="T0" fmla="*/ 306 w 318"/>
                  <a:gd name="T1" fmla="*/ 25 h 25"/>
                  <a:gd name="T2" fmla="*/ 12 w 318"/>
                  <a:gd name="T3" fmla="*/ 25 h 25"/>
                  <a:gd name="T4" fmla="*/ 0 w 318"/>
                  <a:gd name="T5" fmla="*/ 12 h 25"/>
                  <a:gd name="T6" fmla="*/ 12 w 318"/>
                  <a:gd name="T7" fmla="*/ 0 h 25"/>
                  <a:gd name="T8" fmla="*/ 306 w 318"/>
                  <a:gd name="T9" fmla="*/ 0 h 25"/>
                  <a:gd name="T10" fmla="*/ 318 w 318"/>
                  <a:gd name="T11" fmla="*/ 12 h 25"/>
                  <a:gd name="T12" fmla="*/ 306 w 318"/>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318" h="25">
                    <a:moveTo>
                      <a:pt x="306" y="25"/>
                    </a:moveTo>
                    <a:cubicBezTo>
                      <a:pt x="12" y="25"/>
                      <a:pt x="12" y="25"/>
                      <a:pt x="12" y="25"/>
                    </a:cubicBezTo>
                    <a:cubicBezTo>
                      <a:pt x="5" y="25"/>
                      <a:pt x="0" y="19"/>
                      <a:pt x="0" y="12"/>
                    </a:cubicBezTo>
                    <a:cubicBezTo>
                      <a:pt x="0" y="5"/>
                      <a:pt x="5" y="0"/>
                      <a:pt x="12" y="0"/>
                    </a:cubicBezTo>
                    <a:cubicBezTo>
                      <a:pt x="306" y="0"/>
                      <a:pt x="306" y="0"/>
                      <a:pt x="306" y="0"/>
                    </a:cubicBezTo>
                    <a:cubicBezTo>
                      <a:pt x="313" y="0"/>
                      <a:pt x="318" y="5"/>
                      <a:pt x="318" y="12"/>
                    </a:cubicBezTo>
                    <a:cubicBezTo>
                      <a:pt x="318" y="19"/>
                      <a:pt x="313" y="25"/>
                      <a:pt x="306"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7" name="Freeform 123"/>
              <p:cNvSpPr/>
              <p:nvPr/>
            </p:nvSpPr>
            <p:spPr bwMode="auto">
              <a:xfrm>
                <a:off x="4530726" y="4206876"/>
                <a:ext cx="371475" cy="28575"/>
              </a:xfrm>
              <a:custGeom>
                <a:avLst/>
                <a:gdLst>
                  <a:gd name="T0" fmla="*/ 306 w 318"/>
                  <a:gd name="T1" fmla="*/ 25 h 25"/>
                  <a:gd name="T2" fmla="*/ 12 w 318"/>
                  <a:gd name="T3" fmla="*/ 25 h 25"/>
                  <a:gd name="T4" fmla="*/ 0 w 318"/>
                  <a:gd name="T5" fmla="*/ 12 h 25"/>
                  <a:gd name="T6" fmla="*/ 12 w 318"/>
                  <a:gd name="T7" fmla="*/ 0 h 25"/>
                  <a:gd name="T8" fmla="*/ 306 w 318"/>
                  <a:gd name="T9" fmla="*/ 0 h 25"/>
                  <a:gd name="T10" fmla="*/ 318 w 318"/>
                  <a:gd name="T11" fmla="*/ 12 h 25"/>
                  <a:gd name="T12" fmla="*/ 306 w 318"/>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318" h="25">
                    <a:moveTo>
                      <a:pt x="306" y="25"/>
                    </a:moveTo>
                    <a:cubicBezTo>
                      <a:pt x="12" y="25"/>
                      <a:pt x="12" y="25"/>
                      <a:pt x="12" y="25"/>
                    </a:cubicBezTo>
                    <a:cubicBezTo>
                      <a:pt x="5" y="25"/>
                      <a:pt x="0" y="19"/>
                      <a:pt x="0" y="12"/>
                    </a:cubicBezTo>
                    <a:cubicBezTo>
                      <a:pt x="0" y="5"/>
                      <a:pt x="5" y="0"/>
                      <a:pt x="12" y="0"/>
                    </a:cubicBezTo>
                    <a:cubicBezTo>
                      <a:pt x="306" y="0"/>
                      <a:pt x="306" y="0"/>
                      <a:pt x="306" y="0"/>
                    </a:cubicBezTo>
                    <a:cubicBezTo>
                      <a:pt x="313" y="0"/>
                      <a:pt x="318" y="5"/>
                      <a:pt x="318" y="12"/>
                    </a:cubicBezTo>
                    <a:cubicBezTo>
                      <a:pt x="318" y="19"/>
                      <a:pt x="313" y="25"/>
                      <a:pt x="306"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8" name="Freeform 125"/>
              <p:cNvSpPr/>
              <p:nvPr/>
            </p:nvSpPr>
            <p:spPr bwMode="auto">
              <a:xfrm>
                <a:off x="4518026" y="4279901"/>
                <a:ext cx="417513" cy="30163"/>
              </a:xfrm>
              <a:custGeom>
                <a:avLst/>
                <a:gdLst>
                  <a:gd name="T0" fmla="*/ 345 w 357"/>
                  <a:gd name="T1" fmla="*/ 25 h 25"/>
                  <a:gd name="T2" fmla="*/ 13 w 357"/>
                  <a:gd name="T3" fmla="*/ 25 h 25"/>
                  <a:gd name="T4" fmla="*/ 0 w 357"/>
                  <a:gd name="T5" fmla="*/ 13 h 25"/>
                  <a:gd name="T6" fmla="*/ 13 w 357"/>
                  <a:gd name="T7" fmla="*/ 0 h 25"/>
                  <a:gd name="T8" fmla="*/ 345 w 357"/>
                  <a:gd name="T9" fmla="*/ 0 h 25"/>
                  <a:gd name="T10" fmla="*/ 357 w 357"/>
                  <a:gd name="T11" fmla="*/ 13 h 25"/>
                  <a:gd name="T12" fmla="*/ 345 w 357"/>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357" h="25">
                    <a:moveTo>
                      <a:pt x="345" y="25"/>
                    </a:moveTo>
                    <a:cubicBezTo>
                      <a:pt x="13" y="25"/>
                      <a:pt x="13" y="25"/>
                      <a:pt x="13" y="25"/>
                    </a:cubicBezTo>
                    <a:cubicBezTo>
                      <a:pt x="6" y="25"/>
                      <a:pt x="0" y="20"/>
                      <a:pt x="0" y="13"/>
                    </a:cubicBezTo>
                    <a:cubicBezTo>
                      <a:pt x="0" y="6"/>
                      <a:pt x="6" y="0"/>
                      <a:pt x="13" y="0"/>
                    </a:cubicBezTo>
                    <a:cubicBezTo>
                      <a:pt x="345" y="0"/>
                      <a:pt x="345" y="0"/>
                      <a:pt x="345" y="0"/>
                    </a:cubicBezTo>
                    <a:cubicBezTo>
                      <a:pt x="351" y="0"/>
                      <a:pt x="357" y="6"/>
                      <a:pt x="357" y="13"/>
                    </a:cubicBezTo>
                    <a:cubicBezTo>
                      <a:pt x="357" y="20"/>
                      <a:pt x="351" y="25"/>
                      <a:pt x="345"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9" name="Freeform 126"/>
              <p:cNvSpPr/>
              <p:nvPr/>
            </p:nvSpPr>
            <p:spPr bwMode="auto">
              <a:xfrm>
                <a:off x="4518026" y="4329113"/>
                <a:ext cx="417513" cy="30163"/>
              </a:xfrm>
              <a:custGeom>
                <a:avLst/>
                <a:gdLst>
                  <a:gd name="T0" fmla="*/ 345 w 357"/>
                  <a:gd name="T1" fmla="*/ 25 h 25"/>
                  <a:gd name="T2" fmla="*/ 13 w 357"/>
                  <a:gd name="T3" fmla="*/ 25 h 25"/>
                  <a:gd name="T4" fmla="*/ 0 w 357"/>
                  <a:gd name="T5" fmla="*/ 13 h 25"/>
                  <a:gd name="T6" fmla="*/ 13 w 357"/>
                  <a:gd name="T7" fmla="*/ 0 h 25"/>
                  <a:gd name="T8" fmla="*/ 345 w 357"/>
                  <a:gd name="T9" fmla="*/ 0 h 25"/>
                  <a:gd name="T10" fmla="*/ 357 w 357"/>
                  <a:gd name="T11" fmla="*/ 13 h 25"/>
                  <a:gd name="T12" fmla="*/ 345 w 357"/>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357" h="25">
                    <a:moveTo>
                      <a:pt x="345" y="25"/>
                    </a:moveTo>
                    <a:cubicBezTo>
                      <a:pt x="13" y="25"/>
                      <a:pt x="13" y="25"/>
                      <a:pt x="13" y="25"/>
                    </a:cubicBezTo>
                    <a:cubicBezTo>
                      <a:pt x="6" y="25"/>
                      <a:pt x="0" y="20"/>
                      <a:pt x="0" y="13"/>
                    </a:cubicBezTo>
                    <a:cubicBezTo>
                      <a:pt x="0" y="6"/>
                      <a:pt x="6" y="0"/>
                      <a:pt x="13" y="0"/>
                    </a:cubicBezTo>
                    <a:cubicBezTo>
                      <a:pt x="345" y="0"/>
                      <a:pt x="345" y="0"/>
                      <a:pt x="345" y="0"/>
                    </a:cubicBezTo>
                    <a:cubicBezTo>
                      <a:pt x="351" y="0"/>
                      <a:pt x="357" y="6"/>
                      <a:pt x="357" y="13"/>
                    </a:cubicBezTo>
                    <a:cubicBezTo>
                      <a:pt x="357" y="20"/>
                      <a:pt x="351" y="25"/>
                      <a:pt x="345"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0" name="Freeform 128"/>
              <p:cNvSpPr/>
              <p:nvPr/>
            </p:nvSpPr>
            <p:spPr bwMode="auto">
              <a:xfrm>
                <a:off x="4503738" y="4403726"/>
                <a:ext cx="473075" cy="30163"/>
              </a:xfrm>
              <a:custGeom>
                <a:avLst/>
                <a:gdLst>
                  <a:gd name="T0" fmla="*/ 391 w 404"/>
                  <a:gd name="T1" fmla="*/ 26 h 26"/>
                  <a:gd name="T2" fmla="*/ 13 w 404"/>
                  <a:gd name="T3" fmla="*/ 26 h 26"/>
                  <a:gd name="T4" fmla="*/ 0 w 404"/>
                  <a:gd name="T5" fmla="*/ 13 h 26"/>
                  <a:gd name="T6" fmla="*/ 13 w 404"/>
                  <a:gd name="T7" fmla="*/ 0 h 26"/>
                  <a:gd name="T8" fmla="*/ 391 w 404"/>
                  <a:gd name="T9" fmla="*/ 0 h 26"/>
                  <a:gd name="T10" fmla="*/ 404 w 404"/>
                  <a:gd name="T11" fmla="*/ 13 h 26"/>
                  <a:gd name="T12" fmla="*/ 391 w 404"/>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404" h="26">
                    <a:moveTo>
                      <a:pt x="391" y="26"/>
                    </a:moveTo>
                    <a:cubicBezTo>
                      <a:pt x="13" y="26"/>
                      <a:pt x="13" y="26"/>
                      <a:pt x="13" y="26"/>
                    </a:cubicBezTo>
                    <a:cubicBezTo>
                      <a:pt x="6" y="26"/>
                      <a:pt x="0" y="20"/>
                      <a:pt x="0" y="13"/>
                    </a:cubicBezTo>
                    <a:cubicBezTo>
                      <a:pt x="0" y="6"/>
                      <a:pt x="6" y="0"/>
                      <a:pt x="13" y="0"/>
                    </a:cubicBezTo>
                    <a:cubicBezTo>
                      <a:pt x="391" y="0"/>
                      <a:pt x="391" y="0"/>
                      <a:pt x="391" y="0"/>
                    </a:cubicBezTo>
                    <a:cubicBezTo>
                      <a:pt x="398" y="0"/>
                      <a:pt x="404" y="6"/>
                      <a:pt x="404" y="13"/>
                    </a:cubicBezTo>
                    <a:cubicBezTo>
                      <a:pt x="404" y="20"/>
                      <a:pt x="398" y="26"/>
                      <a:pt x="39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1" name="Freeform 129"/>
              <p:cNvSpPr/>
              <p:nvPr/>
            </p:nvSpPr>
            <p:spPr bwMode="auto">
              <a:xfrm>
                <a:off x="4503738" y="4452938"/>
                <a:ext cx="473075" cy="30163"/>
              </a:xfrm>
              <a:custGeom>
                <a:avLst/>
                <a:gdLst>
                  <a:gd name="T0" fmla="*/ 391 w 404"/>
                  <a:gd name="T1" fmla="*/ 26 h 26"/>
                  <a:gd name="T2" fmla="*/ 13 w 404"/>
                  <a:gd name="T3" fmla="*/ 26 h 26"/>
                  <a:gd name="T4" fmla="*/ 0 w 404"/>
                  <a:gd name="T5" fmla="*/ 13 h 26"/>
                  <a:gd name="T6" fmla="*/ 13 w 404"/>
                  <a:gd name="T7" fmla="*/ 0 h 26"/>
                  <a:gd name="T8" fmla="*/ 391 w 404"/>
                  <a:gd name="T9" fmla="*/ 0 h 26"/>
                  <a:gd name="T10" fmla="*/ 404 w 404"/>
                  <a:gd name="T11" fmla="*/ 13 h 26"/>
                  <a:gd name="T12" fmla="*/ 391 w 404"/>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404" h="26">
                    <a:moveTo>
                      <a:pt x="391" y="26"/>
                    </a:moveTo>
                    <a:cubicBezTo>
                      <a:pt x="13" y="26"/>
                      <a:pt x="13" y="26"/>
                      <a:pt x="13" y="26"/>
                    </a:cubicBezTo>
                    <a:cubicBezTo>
                      <a:pt x="6" y="26"/>
                      <a:pt x="0" y="20"/>
                      <a:pt x="0" y="13"/>
                    </a:cubicBezTo>
                    <a:cubicBezTo>
                      <a:pt x="0" y="6"/>
                      <a:pt x="6" y="0"/>
                      <a:pt x="13" y="0"/>
                    </a:cubicBezTo>
                    <a:cubicBezTo>
                      <a:pt x="391" y="0"/>
                      <a:pt x="391" y="0"/>
                      <a:pt x="391" y="0"/>
                    </a:cubicBezTo>
                    <a:cubicBezTo>
                      <a:pt x="398" y="0"/>
                      <a:pt x="404" y="6"/>
                      <a:pt x="404" y="13"/>
                    </a:cubicBezTo>
                    <a:cubicBezTo>
                      <a:pt x="404" y="20"/>
                      <a:pt x="398" y="26"/>
                      <a:pt x="39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60" name="组合 59"/>
            <p:cNvGrpSpPr/>
            <p:nvPr/>
          </p:nvGrpSpPr>
          <p:grpSpPr>
            <a:xfrm>
              <a:off x="4359276" y="3633788"/>
              <a:ext cx="704850" cy="427038"/>
              <a:chOff x="4359276" y="3633788"/>
              <a:chExt cx="704850" cy="427038"/>
            </a:xfrm>
            <a:grpFill/>
          </p:grpSpPr>
          <p:sp>
            <p:nvSpPr>
              <p:cNvPr id="61" name="Freeform 169"/>
              <p:cNvSpPr/>
              <p:nvPr/>
            </p:nvSpPr>
            <p:spPr bwMode="auto">
              <a:xfrm>
                <a:off x="4359276" y="3633788"/>
                <a:ext cx="11113" cy="427038"/>
              </a:xfrm>
              <a:custGeom>
                <a:avLst/>
                <a:gdLst>
                  <a:gd name="T0" fmla="*/ 5 w 9"/>
                  <a:gd name="T1" fmla="*/ 365 h 365"/>
                  <a:gd name="T2" fmla="*/ 5 w 9"/>
                  <a:gd name="T3" fmla="*/ 365 h 365"/>
                  <a:gd name="T4" fmla="*/ 0 w 9"/>
                  <a:gd name="T5" fmla="*/ 361 h 365"/>
                  <a:gd name="T6" fmla="*/ 0 w 9"/>
                  <a:gd name="T7" fmla="*/ 4 h 365"/>
                  <a:gd name="T8" fmla="*/ 5 w 9"/>
                  <a:gd name="T9" fmla="*/ 0 h 365"/>
                  <a:gd name="T10" fmla="*/ 9 w 9"/>
                  <a:gd name="T11" fmla="*/ 4 h 365"/>
                  <a:gd name="T12" fmla="*/ 9 w 9"/>
                  <a:gd name="T13" fmla="*/ 361 h 365"/>
                  <a:gd name="T14" fmla="*/ 5 w 9"/>
                  <a:gd name="T15" fmla="*/ 365 h 3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365">
                    <a:moveTo>
                      <a:pt x="5" y="365"/>
                    </a:moveTo>
                    <a:cubicBezTo>
                      <a:pt x="5" y="365"/>
                      <a:pt x="5" y="365"/>
                      <a:pt x="5" y="365"/>
                    </a:cubicBezTo>
                    <a:cubicBezTo>
                      <a:pt x="2" y="365"/>
                      <a:pt x="0" y="363"/>
                      <a:pt x="0" y="361"/>
                    </a:cubicBezTo>
                    <a:cubicBezTo>
                      <a:pt x="0" y="4"/>
                      <a:pt x="0" y="4"/>
                      <a:pt x="0" y="4"/>
                    </a:cubicBezTo>
                    <a:cubicBezTo>
                      <a:pt x="0" y="2"/>
                      <a:pt x="2" y="0"/>
                      <a:pt x="5" y="0"/>
                    </a:cubicBezTo>
                    <a:cubicBezTo>
                      <a:pt x="7" y="0"/>
                      <a:pt x="9" y="2"/>
                      <a:pt x="9" y="4"/>
                    </a:cubicBezTo>
                    <a:cubicBezTo>
                      <a:pt x="9" y="361"/>
                      <a:pt x="9" y="361"/>
                      <a:pt x="9" y="361"/>
                    </a:cubicBezTo>
                    <a:cubicBezTo>
                      <a:pt x="9" y="363"/>
                      <a:pt x="7" y="365"/>
                      <a:pt x="5" y="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 name="Freeform 170"/>
              <p:cNvSpPr/>
              <p:nvPr/>
            </p:nvSpPr>
            <p:spPr bwMode="auto">
              <a:xfrm>
                <a:off x="4530726" y="3633788"/>
                <a:ext cx="9525" cy="427038"/>
              </a:xfrm>
              <a:custGeom>
                <a:avLst/>
                <a:gdLst>
                  <a:gd name="T0" fmla="*/ 4 w 9"/>
                  <a:gd name="T1" fmla="*/ 365 h 365"/>
                  <a:gd name="T2" fmla="*/ 4 w 9"/>
                  <a:gd name="T3" fmla="*/ 365 h 365"/>
                  <a:gd name="T4" fmla="*/ 0 w 9"/>
                  <a:gd name="T5" fmla="*/ 361 h 365"/>
                  <a:gd name="T6" fmla="*/ 0 w 9"/>
                  <a:gd name="T7" fmla="*/ 4 h 365"/>
                  <a:gd name="T8" fmla="*/ 4 w 9"/>
                  <a:gd name="T9" fmla="*/ 0 h 365"/>
                  <a:gd name="T10" fmla="*/ 9 w 9"/>
                  <a:gd name="T11" fmla="*/ 4 h 365"/>
                  <a:gd name="T12" fmla="*/ 9 w 9"/>
                  <a:gd name="T13" fmla="*/ 361 h 365"/>
                  <a:gd name="T14" fmla="*/ 4 w 9"/>
                  <a:gd name="T15" fmla="*/ 365 h 3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365">
                    <a:moveTo>
                      <a:pt x="4" y="365"/>
                    </a:moveTo>
                    <a:cubicBezTo>
                      <a:pt x="4" y="365"/>
                      <a:pt x="4" y="365"/>
                      <a:pt x="4" y="365"/>
                    </a:cubicBezTo>
                    <a:cubicBezTo>
                      <a:pt x="2" y="365"/>
                      <a:pt x="0" y="363"/>
                      <a:pt x="0" y="361"/>
                    </a:cubicBezTo>
                    <a:cubicBezTo>
                      <a:pt x="0" y="4"/>
                      <a:pt x="0" y="4"/>
                      <a:pt x="0" y="4"/>
                    </a:cubicBezTo>
                    <a:cubicBezTo>
                      <a:pt x="0" y="2"/>
                      <a:pt x="2" y="0"/>
                      <a:pt x="4" y="0"/>
                    </a:cubicBezTo>
                    <a:cubicBezTo>
                      <a:pt x="7" y="0"/>
                      <a:pt x="9" y="2"/>
                      <a:pt x="9" y="4"/>
                    </a:cubicBezTo>
                    <a:cubicBezTo>
                      <a:pt x="9" y="361"/>
                      <a:pt x="9" y="361"/>
                      <a:pt x="9" y="361"/>
                    </a:cubicBezTo>
                    <a:cubicBezTo>
                      <a:pt x="9" y="363"/>
                      <a:pt x="7" y="365"/>
                      <a:pt x="4" y="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3" name="Freeform 171"/>
              <p:cNvSpPr/>
              <p:nvPr/>
            </p:nvSpPr>
            <p:spPr bwMode="auto">
              <a:xfrm>
                <a:off x="5054601" y="3633788"/>
                <a:ext cx="9525" cy="427038"/>
              </a:xfrm>
              <a:custGeom>
                <a:avLst/>
                <a:gdLst>
                  <a:gd name="T0" fmla="*/ 4 w 9"/>
                  <a:gd name="T1" fmla="*/ 365 h 365"/>
                  <a:gd name="T2" fmla="*/ 4 w 9"/>
                  <a:gd name="T3" fmla="*/ 365 h 365"/>
                  <a:gd name="T4" fmla="*/ 0 w 9"/>
                  <a:gd name="T5" fmla="*/ 361 h 365"/>
                  <a:gd name="T6" fmla="*/ 0 w 9"/>
                  <a:gd name="T7" fmla="*/ 4 h 365"/>
                  <a:gd name="T8" fmla="*/ 4 w 9"/>
                  <a:gd name="T9" fmla="*/ 0 h 365"/>
                  <a:gd name="T10" fmla="*/ 9 w 9"/>
                  <a:gd name="T11" fmla="*/ 4 h 365"/>
                  <a:gd name="T12" fmla="*/ 9 w 9"/>
                  <a:gd name="T13" fmla="*/ 361 h 365"/>
                  <a:gd name="T14" fmla="*/ 4 w 9"/>
                  <a:gd name="T15" fmla="*/ 365 h 3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365">
                    <a:moveTo>
                      <a:pt x="4" y="365"/>
                    </a:moveTo>
                    <a:cubicBezTo>
                      <a:pt x="4" y="365"/>
                      <a:pt x="4" y="365"/>
                      <a:pt x="4" y="365"/>
                    </a:cubicBezTo>
                    <a:cubicBezTo>
                      <a:pt x="2" y="365"/>
                      <a:pt x="0" y="363"/>
                      <a:pt x="0" y="361"/>
                    </a:cubicBezTo>
                    <a:cubicBezTo>
                      <a:pt x="0" y="4"/>
                      <a:pt x="0" y="4"/>
                      <a:pt x="0" y="4"/>
                    </a:cubicBezTo>
                    <a:cubicBezTo>
                      <a:pt x="0" y="2"/>
                      <a:pt x="2" y="0"/>
                      <a:pt x="4" y="0"/>
                    </a:cubicBezTo>
                    <a:cubicBezTo>
                      <a:pt x="7" y="0"/>
                      <a:pt x="9" y="2"/>
                      <a:pt x="9" y="4"/>
                    </a:cubicBezTo>
                    <a:cubicBezTo>
                      <a:pt x="9" y="361"/>
                      <a:pt x="9" y="361"/>
                      <a:pt x="9" y="361"/>
                    </a:cubicBezTo>
                    <a:cubicBezTo>
                      <a:pt x="9" y="363"/>
                      <a:pt x="7" y="365"/>
                      <a:pt x="4" y="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4" name="Freeform 172"/>
              <p:cNvSpPr/>
              <p:nvPr/>
            </p:nvSpPr>
            <p:spPr bwMode="auto">
              <a:xfrm>
                <a:off x="4706938" y="3633788"/>
                <a:ext cx="9525" cy="427038"/>
              </a:xfrm>
              <a:custGeom>
                <a:avLst/>
                <a:gdLst>
                  <a:gd name="T0" fmla="*/ 5 w 9"/>
                  <a:gd name="T1" fmla="*/ 365 h 365"/>
                  <a:gd name="T2" fmla="*/ 5 w 9"/>
                  <a:gd name="T3" fmla="*/ 365 h 365"/>
                  <a:gd name="T4" fmla="*/ 0 w 9"/>
                  <a:gd name="T5" fmla="*/ 361 h 365"/>
                  <a:gd name="T6" fmla="*/ 0 w 9"/>
                  <a:gd name="T7" fmla="*/ 4 h 365"/>
                  <a:gd name="T8" fmla="*/ 5 w 9"/>
                  <a:gd name="T9" fmla="*/ 0 h 365"/>
                  <a:gd name="T10" fmla="*/ 9 w 9"/>
                  <a:gd name="T11" fmla="*/ 4 h 365"/>
                  <a:gd name="T12" fmla="*/ 9 w 9"/>
                  <a:gd name="T13" fmla="*/ 361 h 365"/>
                  <a:gd name="T14" fmla="*/ 5 w 9"/>
                  <a:gd name="T15" fmla="*/ 365 h 3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365">
                    <a:moveTo>
                      <a:pt x="5" y="365"/>
                    </a:moveTo>
                    <a:cubicBezTo>
                      <a:pt x="5" y="365"/>
                      <a:pt x="5" y="365"/>
                      <a:pt x="5" y="365"/>
                    </a:cubicBezTo>
                    <a:cubicBezTo>
                      <a:pt x="2" y="365"/>
                      <a:pt x="0" y="363"/>
                      <a:pt x="0" y="361"/>
                    </a:cubicBezTo>
                    <a:cubicBezTo>
                      <a:pt x="0" y="4"/>
                      <a:pt x="0" y="4"/>
                      <a:pt x="0" y="4"/>
                    </a:cubicBezTo>
                    <a:cubicBezTo>
                      <a:pt x="0" y="2"/>
                      <a:pt x="2" y="0"/>
                      <a:pt x="5" y="0"/>
                    </a:cubicBezTo>
                    <a:cubicBezTo>
                      <a:pt x="7" y="0"/>
                      <a:pt x="9" y="2"/>
                      <a:pt x="9" y="4"/>
                    </a:cubicBezTo>
                    <a:cubicBezTo>
                      <a:pt x="9" y="361"/>
                      <a:pt x="9" y="361"/>
                      <a:pt x="9" y="361"/>
                    </a:cubicBezTo>
                    <a:cubicBezTo>
                      <a:pt x="9" y="363"/>
                      <a:pt x="7" y="365"/>
                      <a:pt x="5" y="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5" name="Freeform 173"/>
              <p:cNvSpPr/>
              <p:nvPr/>
            </p:nvSpPr>
            <p:spPr bwMode="auto">
              <a:xfrm>
                <a:off x="4876801" y="3633788"/>
                <a:ext cx="11113" cy="427038"/>
              </a:xfrm>
              <a:custGeom>
                <a:avLst/>
                <a:gdLst>
                  <a:gd name="T0" fmla="*/ 4 w 9"/>
                  <a:gd name="T1" fmla="*/ 365 h 365"/>
                  <a:gd name="T2" fmla="*/ 4 w 9"/>
                  <a:gd name="T3" fmla="*/ 365 h 365"/>
                  <a:gd name="T4" fmla="*/ 0 w 9"/>
                  <a:gd name="T5" fmla="*/ 361 h 365"/>
                  <a:gd name="T6" fmla="*/ 0 w 9"/>
                  <a:gd name="T7" fmla="*/ 4 h 365"/>
                  <a:gd name="T8" fmla="*/ 4 w 9"/>
                  <a:gd name="T9" fmla="*/ 0 h 365"/>
                  <a:gd name="T10" fmla="*/ 9 w 9"/>
                  <a:gd name="T11" fmla="*/ 4 h 365"/>
                  <a:gd name="T12" fmla="*/ 9 w 9"/>
                  <a:gd name="T13" fmla="*/ 361 h 365"/>
                  <a:gd name="T14" fmla="*/ 4 w 9"/>
                  <a:gd name="T15" fmla="*/ 365 h 3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365">
                    <a:moveTo>
                      <a:pt x="4" y="365"/>
                    </a:moveTo>
                    <a:cubicBezTo>
                      <a:pt x="4" y="365"/>
                      <a:pt x="4" y="365"/>
                      <a:pt x="4" y="365"/>
                    </a:cubicBezTo>
                    <a:cubicBezTo>
                      <a:pt x="2" y="365"/>
                      <a:pt x="0" y="363"/>
                      <a:pt x="0" y="361"/>
                    </a:cubicBezTo>
                    <a:cubicBezTo>
                      <a:pt x="0" y="4"/>
                      <a:pt x="0" y="4"/>
                      <a:pt x="0" y="4"/>
                    </a:cubicBezTo>
                    <a:cubicBezTo>
                      <a:pt x="0" y="2"/>
                      <a:pt x="2" y="0"/>
                      <a:pt x="4" y="0"/>
                    </a:cubicBezTo>
                    <a:cubicBezTo>
                      <a:pt x="7" y="0"/>
                      <a:pt x="9" y="2"/>
                      <a:pt x="9" y="4"/>
                    </a:cubicBezTo>
                    <a:cubicBezTo>
                      <a:pt x="9" y="361"/>
                      <a:pt x="9" y="361"/>
                      <a:pt x="9" y="361"/>
                    </a:cubicBezTo>
                    <a:cubicBezTo>
                      <a:pt x="9" y="363"/>
                      <a:pt x="7" y="365"/>
                      <a:pt x="4" y="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grpSp>
        <p:nvGrpSpPr>
          <p:cNvPr id="72" name="组合 71"/>
          <p:cNvGrpSpPr/>
          <p:nvPr/>
        </p:nvGrpSpPr>
        <p:grpSpPr>
          <a:xfrm>
            <a:off x="5736068" y="2082998"/>
            <a:ext cx="377320" cy="527365"/>
            <a:chOff x="6207126" y="3132138"/>
            <a:chExt cx="814388" cy="1138238"/>
          </a:xfrm>
          <a:solidFill>
            <a:srgbClr val="4F5A69"/>
          </a:solidFill>
        </p:grpSpPr>
        <p:sp>
          <p:nvSpPr>
            <p:cNvPr id="73" name="Oval 101"/>
            <p:cNvSpPr>
              <a:spLocks noChangeArrowheads="1"/>
            </p:cNvSpPr>
            <p:nvPr/>
          </p:nvSpPr>
          <p:spPr bwMode="auto">
            <a:xfrm>
              <a:off x="6378576" y="3173413"/>
              <a:ext cx="458788" cy="458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4" name="Freeform 102"/>
            <p:cNvSpPr/>
            <p:nvPr/>
          </p:nvSpPr>
          <p:spPr bwMode="auto">
            <a:xfrm>
              <a:off x="6580188" y="3652838"/>
              <a:ext cx="65088" cy="209550"/>
            </a:xfrm>
            <a:custGeom>
              <a:avLst/>
              <a:gdLst>
                <a:gd name="T0" fmla="*/ 16 w 56"/>
                <a:gd name="T1" fmla="*/ 10 h 179"/>
                <a:gd name="T2" fmla="*/ 1 w 56"/>
                <a:gd name="T3" fmla="*/ 140 h 179"/>
                <a:gd name="T4" fmla="*/ 9 w 56"/>
                <a:gd name="T5" fmla="*/ 163 h 179"/>
                <a:gd name="T6" fmla="*/ 22 w 56"/>
                <a:gd name="T7" fmla="*/ 176 h 179"/>
                <a:gd name="T8" fmla="*/ 32 w 56"/>
                <a:gd name="T9" fmla="*/ 176 h 179"/>
                <a:gd name="T10" fmla="*/ 51 w 56"/>
                <a:gd name="T11" fmla="*/ 160 h 179"/>
                <a:gd name="T12" fmla="*/ 55 w 56"/>
                <a:gd name="T13" fmla="*/ 148 h 179"/>
                <a:gd name="T14" fmla="*/ 38 w 56"/>
                <a:gd name="T15" fmla="*/ 10 h 179"/>
                <a:gd name="T16" fmla="*/ 27 w 56"/>
                <a:gd name="T17" fmla="*/ 0 h 179"/>
                <a:gd name="T18" fmla="*/ 16 w 56"/>
                <a:gd name="T19" fmla="*/ 1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179">
                  <a:moveTo>
                    <a:pt x="16" y="10"/>
                  </a:moveTo>
                  <a:cubicBezTo>
                    <a:pt x="1" y="140"/>
                    <a:pt x="1" y="140"/>
                    <a:pt x="1" y="140"/>
                  </a:cubicBezTo>
                  <a:cubicBezTo>
                    <a:pt x="0" y="149"/>
                    <a:pt x="3" y="157"/>
                    <a:pt x="9" y="163"/>
                  </a:cubicBezTo>
                  <a:cubicBezTo>
                    <a:pt x="22" y="176"/>
                    <a:pt x="22" y="176"/>
                    <a:pt x="22" y="176"/>
                  </a:cubicBezTo>
                  <a:cubicBezTo>
                    <a:pt x="25" y="179"/>
                    <a:pt x="29" y="179"/>
                    <a:pt x="32" y="176"/>
                  </a:cubicBezTo>
                  <a:cubicBezTo>
                    <a:pt x="51" y="160"/>
                    <a:pt x="51" y="160"/>
                    <a:pt x="51" y="160"/>
                  </a:cubicBezTo>
                  <a:cubicBezTo>
                    <a:pt x="54" y="157"/>
                    <a:pt x="56" y="152"/>
                    <a:pt x="55" y="148"/>
                  </a:cubicBezTo>
                  <a:cubicBezTo>
                    <a:pt x="38" y="10"/>
                    <a:pt x="38" y="10"/>
                    <a:pt x="38" y="10"/>
                  </a:cubicBezTo>
                  <a:cubicBezTo>
                    <a:pt x="37" y="4"/>
                    <a:pt x="32" y="0"/>
                    <a:pt x="27" y="0"/>
                  </a:cubicBezTo>
                  <a:cubicBezTo>
                    <a:pt x="21" y="0"/>
                    <a:pt x="16" y="4"/>
                    <a:pt x="1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5" name="Freeform 103"/>
            <p:cNvSpPr/>
            <p:nvPr/>
          </p:nvSpPr>
          <p:spPr bwMode="auto">
            <a:xfrm>
              <a:off x="6207126" y="3667126"/>
              <a:ext cx="814388" cy="603250"/>
            </a:xfrm>
            <a:custGeom>
              <a:avLst/>
              <a:gdLst>
                <a:gd name="T0" fmla="*/ 111 w 695"/>
                <a:gd name="T1" fmla="*/ 0 h 515"/>
                <a:gd name="T2" fmla="*/ 163 w 695"/>
                <a:gd name="T3" fmla="*/ 0 h 515"/>
                <a:gd name="T4" fmla="*/ 225 w 695"/>
                <a:gd name="T5" fmla="*/ 36 h 515"/>
                <a:gd name="T6" fmla="*/ 337 w 695"/>
                <a:gd name="T7" fmla="*/ 237 h 515"/>
                <a:gd name="T8" fmla="*/ 353 w 695"/>
                <a:gd name="T9" fmla="*/ 237 h 515"/>
                <a:gd name="T10" fmla="*/ 468 w 695"/>
                <a:gd name="T11" fmla="*/ 39 h 515"/>
                <a:gd name="T12" fmla="*/ 521 w 695"/>
                <a:gd name="T13" fmla="*/ 8 h 515"/>
                <a:gd name="T14" fmla="*/ 575 w 695"/>
                <a:gd name="T15" fmla="*/ 8 h 515"/>
                <a:gd name="T16" fmla="*/ 623 w 695"/>
                <a:gd name="T17" fmla="*/ 24 h 515"/>
                <a:gd name="T18" fmla="*/ 624 w 695"/>
                <a:gd name="T19" fmla="*/ 25 h 515"/>
                <a:gd name="T20" fmla="*/ 674 w 695"/>
                <a:gd name="T21" fmla="*/ 77 h 515"/>
                <a:gd name="T22" fmla="*/ 695 w 695"/>
                <a:gd name="T23" fmla="*/ 147 h 515"/>
                <a:gd name="T24" fmla="*/ 695 w 695"/>
                <a:gd name="T25" fmla="*/ 477 h 515"/>
                <a:gd name="T26" fmla="*/ 657 w 695"/>
                <a:gd name="T27" fmla="*/ 515 h 515"/>
                <a:gd name="T28" fmla="*/ 31 w 695"/>
                <a:gd name="T29" fmla="*/ 515 h 515"/>
                <a:gd name="T30" fmla="*/ 0 w 695"/>
                <a:gd name="T31" fmla="*/ 484 h 515"/>
                <a:gd name="T32" fmla="*/ 0 w 695"/>
                <a:gd name="T33" fmla="*/ 135 h 515"/>
                <a:gd name="T34" fmla="*/ 24 w 695"/>
                <a:gd name="T35" fmla="*/ 60 h 515"/>
                <a:gd name="T36" fmla="*/ 61 w 695"/>
                <a:gd name="T37" fmla="*/ 20 h 515"/>
                <a:gd name="T38" fmla="*/ 68 w 695"/>
                <a:gd name="T39" fmla="*/ 15 h 515"/>
                <a:gd name="T40" fmla="*/ 111 w 695"/>
                <a:gd name="T41" fmla="*/ 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5" h="515">
                  <a:moveTo>
                    <a:pt x="111" y="0"/>
                  </a:moveTo>
                  <a:cubicBezTo>
                    <a:pt x="163" y="0"/>
                    <a:pt x="163" y="0"/>
                    <a:pt x="163" y="0"/>
                  </a:cubicBezTo>
                  <a:cubicBezTo>
                    <a:pt x="189" y="0"/>
                    <a:pt x="212" y="14"/>
                    <a:pt x="225" y="36"/>
                  </a:cubicBezTo>
                  <a:cubicBezTo>
                    <a:pt x="337" y="237"/>
                    <a:pt x="337" y="237"/>
                    <a:pt x="337" y="237"/>
                  </a:cubicBezTo>
                  <a:cubicBezTo>
                    <a:pt x="340" y="243"/>
                    <a:pt x="349" y="243"/>
                    <a:pt x="353" y="237"/>
                  </a:cubicBezTo>
                  <a:cubicBezTo>
                    <a:pt x="468" y="39"/>
                    <a:pt x="468" y="39"/>
                    <a:pt x="468" y="39"/>
                  </a:cubicBezTo>
                  <a:cubicBezTo>
                    <a:pt x="479" y="20"/>
                    <a:pt x="499" y="8"/>
                    <a:pt x="521" y="8"/>
                  </a:cubicBezTo>
                  <a:cubicBezTo>
                    <a:pt x="575" y="8"/>
                    <a:pt x="575" y="8"/>
                    <a:pt x="575" y="8"/>
                  </a:cubicBezTo>
                  <a:cubicBezTo>
                    <a:pt x="592" y="8"/>
                    <a:pt x="609" y="13"/>
                    <a:pt x="623" y="24"/>
                  </a:cubicBezTo>
                  <a:cubicBezTo>
                    <a:pt x="624" y="25"/>
                    <a:pt x="624" y="25"/>
                    <a:pt x="624" y="25"/>
                  </a:cubicBezTo>
                  <a:cubicBezTo>
                    <a:pt x="644" y="39"/>
                    <a:pt x="660" y="56"/>
                    <a:pt x="674" y="77"/>
                  </a:cubicBezTo>
                  <a:cubicBezTo>
                    <a:pt x="687" y="98"/>
                    <a:pt x="695" y="122"/>
                    <a:pt x="695" y="147"/>
                  </a:cubicBezTo>
                  <a:cubicBezTo>
                    <a:pt x="695" y="477"/>
                    <a:pt x="695" y="477"/>
                    <a:pt x="695" y="477"/>
                  </a:cubicBezTo>
                  <a:cubicBezTo>
                    <a:pt x="695" y="498"/>
                    <a:pt x="678" y="515"/>
                    <a:pt x="657" y="515"/>
                  </a:cubicBezTo>
                  <a:cubicBezTo>
                    <a:pt x="31" y="515"/>
                    <a:pt x="31" y="515"/>
                    <a:pt x="31" y="515"/>
                  </a:cubicBezTo>
                  <a:cubicBezTo>
                    <a:pt x="14" y="515"/>
                    <a:pt x="0" y="501"/>
                    <a:pt x="0" y="484"/>
                  </a:cubicBezTo>
                  <a:cubicBezTo>
                    <a:pt x="0" y="135"/>
                    <a:pt x="0" y="135"/>
                    <a:pt x="0" y="135"/>
                  </a:cubicBezTo>
                  <a:cubicBezTo>
                    <a:pt x="0" y="108"/>
                    <a:pt x="8" y="82"/>
                    <a:pt x="24" y="60"/>
                  </a:cubicBezTo>
                  <a:cubicBezTo>
                    <a:pt x="34" y="45"/>
                    <a:pt x="47" y="31"/>
                    <a:pt x="61" y="20"/>
                  </a:cubicBezTo>
                  <a:cubicBezTo>
                    <a:pt x="68" y="15"/>
                    <a:pt x="68" y="15"/>
                    <a:pt x="68" y="15"/>
                  </a:cubicBezTo>
                  <a:cubicBezTo>
                    <a:pt x="80" y="6"/>
                    <a:pt x="95" y="0"/>
                    <a:pt x="1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6" name="Freeform 104"/>
            <p:cNvSpPr/>
            <p:nvPr/>
          </p:nvSpPr>
          <p:spPr bwMode="auto">
            <a:xfrm>
              <a:off x="6291263" y="3986213"/>
              <a:ext cx="203200" cy="41275"/>
            </a:xfrm>
            <a:custGeom>
              <a:avLst/>
              <a:gdLst>
                <a:gd name="T0" fmla="*/ 156 w 173"/>
                <a:gd name="T1" fmla="*/ 35 h 35"/>
                <a:gd name="T2" fmla="*/ 18 w 173"/>
                <a:gd name="T3" fmla="*/ 35 h 35"/>
                <a:gd name="T4" fmla="*/ 0 w 173"/>
                <a:gd name="T5" fmla="*/ 18 h 35"/>
                <a:gd name="T6" fmla="*/ 18 w 173"/>
                <a:gd name="T7" fmla="*/ 0 h 35"/>
                <a:gd name="T8" fmla="*/ 156 w 173"/>
                <a:gd name="T9" fmla="*/ 0 h 35"/>
                <a:gd name="T10" fmla="*/ 173 w 173"/>
                <a:gd name="T11" fmla="*/ 18 h 35"/>
                <a:gd name="T12" fmla="*/ 156 w 173"/>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73" h="35">
                  <a:moveTo>
                    <a:pt x="156" y="35"/>
                  </a:moveTo>
                  <a:cubicBezTo>
                    <a:pt x="18" y="35"/>
                    <a:pt x="18" y="35"/>
                    <a:pt x="18" y="35"/>
                  </a:cubicBezTo>
                  <a:cubicBezTo>
                    <a:pt x="8" y="35"/>
                    <a:pt x="0" y="27"/>
                    <a:pt x="0" y="18"/>
                  </a:cubicBezTo>
                  <a:cubicBezTo>
                    <a:pt x="0" y="8"/>
                    <a:pt x="8" y="0"/>
                    <a:pt x="18" y="0"/>
                  </a:cubicBezTo>
                  <a:cubicBezTo>
                    <a:pt x="156" y="0"/>
                    <a:pt x="156" y="0"/>
                    <a:pt x="156" y="0"/>
                  </a:cubicBezTo>
                  <a:cubicBezTo>
                    <a:pt x="166" y="0"/>
                    <a:pt x="173" y="8"/>
                    <a:pt x="173" y="18"/>
                  </a:cubicBezTo>
                  <a:cubicBezTo>
                    <a:pt x="173" y="27"/>
                    <a:pt x="166" y="35"/>
                    <a:pt x="15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7" name="Freeform 109"/>
            <p:cNvSpPr/>
            <p:nvPr/>
          </p:nvSpPr>
          <p:spPr bwMode="auto">
            <a:xfrm>
              <a:off x="6292851" y="3132138"/>
              <a:ext cx="630238" cy="103188"/>
            </a:xfrm>
            <a:custGeom>
              <a:avLst/>
              <a:gdLst>
                <a:gd name="T0" fmla="*/ 0 w 538"/>
                <a:gd name="T1" fmla="*/ 83 h 89"/>
                <a:gd name="T2" fmla="*/ 101 w 538"/>
                <a:gd name="T3" fmla="*/ 39 h 89"/>
                <a:gd name="T4" fmla="*/ 257 w 538"/>
                <a:gd name="T5" fmla="*/ 6 h 89"/>
                <a:gd name="T6" fmla="*/ 538 w 538"/>
                <a:gd name="T7" fmla="*/ 89 h 89"/>
              </a:gdLst>
              <a:ahLst/>
              <a:cxnLst>
                <a:cxn ang="0">
                  <a:pos x="T0" y="T1"/>
                </a:cxn>
                <a:cxn ang="0">
                  <a:pos x="T2" y="T3"/>
                </a:cxn>
                <a:cxn ang="0">
                  <a:pos x="T4" y="T5"/>
                </a:cxn>
                <a:cxn ang="0">
                  <a:pos x="T6" y="T7"/>
                </a:cxn>
              </a:cxnLst>
              <a:rect l="0" t="0" r="r" b="b"/>
              <a:pathLst>
                <a:path w="538" h="89">
                  <a:moveTo>
                    <a:pt x="0" y="83"/>
                  </a:moveTo>
                  <a:cubicBezTo>
                    <a:pt x="22" y="70"/>
                    <a:pt x="56" y="54"/>
                    <a:pt x="101" y="39"/>
                  </a:cubicBezTo>
                  <a:cubicBezTo>
                    <a:pt x="121" y="32"/>
                    <a:pt x="184" y="9"/>
                    <a:pt x="257" y="6"/>
                  </a:cubicBezTo>
                  <a:cubicBezTo>
                    <a:pt x="403" y="0"/>
                    <a:pt x="521" y="77"/>
                    <a:pt x="538" y="8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8" name="Oval 174"/>
            <p:cNvSpPr>
              <a:spLocks noChangeArrowheads="1"/>
            </p:cNvSpPr>
            <p:nvPr/>
          </p:nvSpPr>
          <p:spPr bwMode="auto">
            <a:xfrm>
              <a:off x="6291263" y="3914776"/>
              <a:ext cx="41275" cy="412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9" name="Oval 175"/>
            <p:cNvSpPr>
              <a:spLocks noChangeArrowheads="1"/>
            </p:cNvSpPr>
            <p:nvPr/>
          </p:nvSpPr>
          <p:spPr bwMode="auto">
            <a:xfrm>
              <a:off x="6453188" y="3914776"/>
              <a:ext cx="41275" cy="412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80" name="组合 79"/>
          <p:cNvGrpSpPr/>
          <p:nvPr/>
        </p:nvGrpSpPr>
        <p:grpSpPr>
          <a:xfrm>
            <a:off x="5662272" y="3355479"/>
            <a:ext cx="481205" cy="397263"/>
            <a:chOff x="4063112" y="2597350"/>
            <a:chExt cx="612598" cy="505736"/>
          </a:xfrm>
          <a:solidFill>
            <a:srgbClr val="4F5A69"/>
          </a:solidFill>
        </p:grpSpPr>
        <p:sp>
          <p:nvSpPr>
            <p:cNvPr id="81" name="Freeform 147"/>
            <p:cNvSpPr/>
            <p:nvPr/>
          </p:nvSpPr>
          <p:spPr bwMode="auto">
            <a:xfrm>
              <a:off x="4340155" y="2691613"/>
              <a:ext cx="45719" cy="411473"/>
            </a:xfrm>
            <a:custGeom>
              <a:avLst/>
              <a:gdLst>
                <a:gd name="T0" fmla="*/ 39 w 79"/>
                <a:gd name="T1" fmla="*/ 708 h 708"/>
                <a:gd name="T2" fmla="*/ 39 w 79"/>
                <a:gd name="T3" fmla="*/ 708 h 708"/>
                <a:gd name="T4" fmla="*/ 0 w 79"/>
                <a:gd name="T5" fmla="*/ 668 h 708"/>
                <a:gd name="T6" fmla="*/ 0 w 79"/>
                <a:gd name="T7" fmla="*/ 40 h 708"/>
                <a:gd name="T8" fmla="*/ 39 w 79"/>
                <a:gd name="T9" fmla="*/ 0 h 708"/>
                <a:gd name="T10" fmla="*/ 79 w 79"/>
                <a:gd name="T11" fmla="*/ 40 h 708"/>
                <a:gd name="T12" fmla="*/ 79 w 79"/>
                <a:gd name="T13" fmla="*/ 668 h 708"/>
                <a:gd name="T14" fmla="*/ 39 w 79"/>
                <a:gd name="T15" fmla="*/ 708 h 7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708">
                  <a:moveTo>
                    <a:pt x="39" y="708"/>
                  </a:moveTo>
                  <a:cubicBezTo>
                    <a:pt x="39" y="708"/>
                    <a:pt x="39" y="708"/>
                    <a:pt x="39" y="708"/>
                  </a:cubicBezTo>
                  <a:cubicBezTo>
                    <a:pt x="17" y="708"/>
                    <a:pt x="0" y="690"/>
                    <a:pt x="0" y="668"/>
                  </a:cubicBezTo>
                  <a:cubicBezTo>
                    <a:pt x="0" y="40"/>
                    <a:pt x="0" y="40"/>
                    <a:pt x="0" y="40"/>
                  </a:cubicBezTo>
                  <a:cubicBezTo>
                    <a:pt x="0" y="18"/>
                    <a:pt x="17" y="0"/>
                    <a:pt x="39" y="0"/>
                  </a:cubicBezTo>
                  <a:cubicBezTo>
                    <a:pt x="61" y="0"/>
                    <a:pt x="79" y="18"/>
                    <a:pt x="79" y="40"/>
                  </a:cubicBezTo>
                  <a:cubicBezTo>
                    <a:pt x="79" y="668"/>
                    <a:pt x="79" y="668"/>
                    <a:pt x="79" y="668"/>
                  </a:cubicBezTo>
                  <a:cubicBezTo>
                    <a:pt x="79" y="690"/>
                    <a:pt x="61" y="708"/>
                    <a:pt x="39" y="7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2" name="Freeform 148"/>
            <p:cNvSpPr/>
            <p:nvPr/>
          </p:nvSpPr>
          <p:spPr bwMode="auto">
            <a:xfrm>
              <a:off x="4318431" y="2597350"/>
              <a:ext cx="92333" cy="93188"/>
            </a:xfrm>
            <a:custGeom>
              <a:avLst/>
              <a:gdLst>
                <a:gd name="T0" fmla="*/ 136 w 147"/>
                <a:gd name="T1" fmla="*/ 53 h 148"/>
                <a:gd name="T2" fmla="*/ 94 w 147"/>
                <a:gd name="T3" fmla="*/ 136 h 148"/>
                <a:gd name="T4" fmla="*/ 11 w 147"/>
                <a:gd name="T5" fmla="*/ 95 h 148"/>
                <a:gd name="T6" fmla="*/ 53 w 147"/>
                <a:gd name="T7" fmla="*/ 12 h 148"/>
                <a:gd name="T8" fmla="*/ 136 w 147"/>
                <a:gd name="T9" fmla="*/ 53 h 148"/>
              </a:gdLst>
              <a:ahLst/>
              <a:cxnLst>
                <a:cxn ang="0">
                  <a:pos x="T0" y="T1"/>
                </a:cxn>
                <a:cxn ang="0">
                  <a:pos x="T2" y="T3"/>
                </a:cxn>
                <a:cxn ang="0">
                  <a:pos x="T4" y="T5"/>
                </a:cxn>
                <a:cxn ang="0">
                  <a:pos x="T6" y="T7"/>
                </a:cxn>
                <a:cxn ang="0">
                  <a:pos x="T8" y="T9"/>
                </a:cxn>
              </a:cxnLst>
              <a:rect l="0" t="0" r="r" b="b"/>
              <a:pathLst>
                <a:path w="147" h="148">
                  <a:moveTo>
                    <a:pt x="136" y="53"/>
                  </a:moveTo>
                  <a:cubicBezTo>
                    <a:pt x="147" y="88"/>
                    <a:pt x="128" y="125"/>
                    <a:pt x="94" y="136"/>
                  </a:cubicBezTo>
                  <a:cubicBezTo>
                    <a:pt x="60" y="148"/>
                    <a:pt x="22" y="129"/>
                    <a:pt x="11" y="95"/>
                  </a:cubicBezTo>
                  <a:cubicBezTo>
                    <a:pt x="0" y="60"/>
                    <a:pt x="18" y="23"/>
                    <a:pt x="53" y="12"/>
                  </a:cubicBezTo>
                  <a:cubicBezTo>
                    <a:pt x="87" y="0"/>
                    <a:pt x="124" y="19"/>
                    <a:pt x="136"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3" name="Freeform 149"/>
            <p:cNvSpPr/>
            <p:nvPr/>
          </p:nvSpPr>
          <p:spPr bwMode="auto">
            <a:xfrm>
              <a:off x="4290299" y="2628704"/>
              <a:ext cx="73524" cy="73524"/>
            </a:xfrm>
            <a:custGeom>
              <a:avLst/>
              <a:gdLst>
                <a:gd name="T0" fmla="*/ 108 w 117"/>
                <a:gd name="T1" fmla="*/ 42 h 117"/>
                <a:gd name="T2" fmla="*/ 75 w 117"/>
                <a:gd name="T3" fmla="*/ 108 h 117"/>
                <a:gd name="T4" fmla="*/ 9 w 117"/>
                <a:gd name="T5" fmla="*/ 75 h 117"/>
                <a:gd name="T6" fmla="*/ 42 w 117"/>
                <a:gd name="T7" fmla="*/ 9 h 117"/>
                <a:gd name="T8" fmla="*/ 108 w 117"/>
                <a:gd name="T9" fmla="*/ 42 h 117"/>
              </a:gdLst>
              <a:ahLst/>
              <a:cxnLst>
                <a:cxn ang="0">
                  <a:pos x="T0" y="T1"/>
                </a:cxn>
                <a:cxn ang="0">
                  <a:pos x="T2" y="T3"/>
                </a:cxn>
                <a:cxn ang="0">
                  <a:pos x="T4" y="T5"/>
                </a:cxn>
                <a:cxn ang="0">
                  <a:pos x="T6" y="T7"/>
                </a:cxn>
                <a:cxn ang="0">
                  <a:pos x="T8" y="T9"/>
                </a:cxn>
              </a:cxnLst>
              <a:rect l="0" t="0" r="r" b="b"/>
              <a:pathLst>
                <a:path w="117" h="117">
                  <a:moveTo>
                    <a:pt x="108" y="42"/>
                  </a:moveTo>
                  <a:cubicBezTo>
                    <a:pt x="117" y="69"/>
                    <a:pt x="102" y="98"/>
                    <a:pt x="75" y="108"/>
                  </a:cubicBezTo>
                  <a:cubicBezTo>
                    <a:pt x="47" y="117"/>
                    <a:pt x="18" y="102"/>
                    <a:pt x="9" y="75"/>
                  </a:cubicBezTo>
                  <a:cubicBezTo>
                    <a:pt x="0" y="47"/>
                    <a:pt x="15" y="18"/>
                    <a:pt x="42" y="9"/>
                  </a:cubicBezTo>
                  <a:cubicBezTo>
                    <a:pt x="69" y="0"/>
                    <a:pt x="99" y="15"/>
                    <a:pt x="108"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4" name="Freeform 150"/>
            <p:cNvSpPr/>
            <p:nvPr/>
          </p:nvSpPr>
          <p:spPr bwMode="auto">
            <a:xfrm>
              <a:off x="4369381" y="2631147"/>
              <a:ext cx="72670" cy="72670"/>
            </a:xfrm>
            <a:custGeom>
              <a:avLst/>
              <a:gdLst>
                <a:gd name="T0" fmla="*/ 107 w 116"/>
                <a:gd name="T1" fmla="*/ 42 h 116"/>
                <a:gd name="T2" fmla="*/ 74 w 116"/>
                <a:gd name="T3" fmla="*/ 107 h 116"/>
                <a:gd name="T4" fmla="*/ 9 w 116"/>
                <a:gd name="T5" fmla="*/ 74 h 116"/>
                <a:gd name="T6" fmla="*/ 42 w 116"/>
                <a:gd name="T7" fmla="*/ 9 h 116"/>
                <a:gd name="T8" fmla="*/ 107 w 116"/>
                <a:gd name="T9" fmla="*/ 42 h 116"/>
              </a:gdLst>
              <a:ahLst/>
              <a:cxnLst>
                <a:cxn ang="0">
                  <a:pos x="T0" y="T1"/>
                </a:cxn>
                <a:cxn ang="0">
                  <a:pos x="T2" y="T3"/>
                </a:cxn>
                <a:cxn ang="0">
                  <a:pos x="T4" y="T5"/>
                </a:cxn>
                <a:cxn ang="0">
                  <a:pos x="T6" y="T7"/>
                </a:cxn>
                <a:cxn ang="0">
                  <a:pos x="T8" y="T9"/>
                </a:cxn>
              </a:cxnLst>
              <a:rect l="0" t="0" r="r" b="b"/>
              <a:pathLst>
                <a:path w="116" h="116">
                  <a:moveTo>
                    <a:pt x="107" y="42"/>
                  </a:moveTo>
                  <a:cubicBezTo>
                    <a:pt x="116" y="69"/>
                    <a:pt x="102" y="98"/>
                    <a:pt x="74" y="107"/>
                  </a:cubicBezTo>
                  <a:cubicBezTo>
                    <a:pt x="47" y="116"/>
                    <a:pt x="18" y="102"/>
                    <a:pt x="9" y="74"/>
                  </a:cubicBezTo>
                  <a:cubicBezTo>
                    <a:pt x="0" y="47"/>
                    <a:pt x="14" y="18"/>
                    <a:pt x="42" y="9"/>
                  </a:cubicBezTo>
                  <a:cubicBezTo>
                    <a:pt x="69" y="0"/>
                    <a:pt x="98" y="14"/>
                    <a:pt x="107"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5" name="Freeform 151"/>
            <p:cNvSpPr/>
            <p:nvPr/>
          </p:nvSpPr>
          <p:spPr bwMode="auto">
            <a:xfrm>
              <a:off x="4233707" y="3045154"/>
              <a:ext cx="262465" cy="57281"/>
            </a:xfrm>
            <a:custGeom>
              <a:avLst/>
              <a:gdLst>
                <a:gd name="T0" fmla="*/ 371 w 416"/>
                <a:gd name="T1" fmla="*/ 90 h 90"/>
                <a:gd name="T2" fmla="*/ 45 w 416"/>
                <a:gd name="T3" fmla="*/ 90 h 90"/>
                <a:gd name="T4" fmla="*/ 0 w 416"/>
                <a:gd name="T5" fmla="*/ 45 h 90"/>
                <a:gd name="T6" fmla="*/ 45 w 416"/>
                <a:gd name="T7" fmla="*/ 0 h 90"/>
                <a:gd name="T8" fmla="*/ 371 w 416"/>
                <a:gd name="T9" fmla="*/ 0 h 90"/>
                <a:gd name="T10" fmla="*/ 416 w 416"/>
                <a:gd name="T11" fmla="*/ 45 h 90"/>
                <a:gd name="T12" fmla="*/ 371 w 416"/>
                <a:gd name="T13" fmla="*/ 90 h 90"/>
              </a:gdLst>
              <a:ahLst/>
              <a:cxnLst>
                <a:cxn ang="0">
                  <a:pos x="T0" y="T1"/>
                </a:cxn>
                <a:cxn ang="0">
                  <a:pos x="T2" y="T3"/>
                </a:cxn>
                <a:cxn ang="0">
                  <a:pos x="T4" y="T5"/>
                </a:cxn>
                <a:cxn ang="0">
                  <a:pos x="T6" y="T7"/>
                </a:cxn>
                <a:cxn ang="0">
                  <a:pos x="T8" y="T9"/>
                </a:cxn>
                <a:cxn ang="0">
                  <a:pos x="T10" y="T11"/>
                </a:cxn>
                <a:cxn ang="0">
                  <a:pos x="T12" y="T13"/>
                </a:cxn>
              </a:cxnLst>
              <a:rect l="0" t="0" r="r" b="b"/>
              <a:pathLst>
                <a:path w="416" h="90">
                  <a:moveTo>
                    <a:pt x="371" y="90"/>
                  </a:moveTo>
                  <a:cubicBezTo>
                    <a:pt x="45" y="90"/>
                    <a:pt x="45" y="90"/>
                    <a:pt x="45" y="90"/>
                  </a:cubicBezTo>
                  <a:cubicBezTo>
                    <a:pt x="20" y="90"/>
                    <a:pt x="0" y="70"/>
                    <a:pt x="0" y="45"/>
                  </a:cubicBezTo>
                  <a:cubicBezTo>
                    <a:pt x="0" y="20"/>
                    <a:pt x="20" y="0"/>
                    <a:pt x="45" y="0"/>
                  </a:cubicBezTo>
                  <a:cubicBezTo>
                    <a:pt x="371" y="0"/>
                    <a:pt x="371" y="0"/>
                    <a:pt x="371" y="0"/>
                  </a:cubicBezTo>
                  <a:cubicBezTo>
                    <a:pt x="396" y="0"/>
                    <a:pt x="416" y="20"/>
                    <a:pt x="416" y="45"/>
                  </a:cubicBezTo>
                  <a:cubicBezTo>
                    <a:pt x="416" y="70"/>
                    <a:pt x="396" y="90"/>
                    <a:pt x="371" y="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nvGrpSpPr>
            <p:cNvPr id="86" name="组合 85"/>
            <p:cNvGrpSpPr/>
            <p:nvPr/>
          </p:nvGrpSpPr>
          <p:grpSpPr>
            <a:xfrm>
              <a:off x="4113140" y="2602700"/>
              <a:ext cx="493298" cy="196635"/>
              <a:chOff x="7008782" y="2228046"/>
              <a:chExt cx="2625638" cy="1046614"/>
            </a:xfrm>
            <a:grpFill/>
          </p:grpSpPr>
          <p:sp>
            <p:nvSpPr>
              <p:cNvPr id="112" name="Freeform 146"/>
              <p:cNvSpPr/>
              <p:nvPr/>
            </p:nvSpPr>
            <p:spPr bwMode="auto">
              <a:xfrm rot="1120851">
                <a:off x="7008782" y="2228046"/>
                <a:ext cx="2625638" cy="1046614"/>
              </a:xfrm>
              <a:custGeom>
                <a:avLst/>
                <a:gdLst>
                  <a:gd name="T0" fmla="*/ 753 w 782"/>
                  <a:gd name="T1" fmla="*/ 75 h 313"/>
                  <a:gd name="T2" fmla="*/ 51 w 782"/>
                  <a:gd name="T3" fmla="*/ 307 h 313"/>
                  <a:gd name="T4" fmla="*/ 6 w 782"/>
                  <a:gd name="T5" fmla="*/ 284 h 313"/>
                  <a:gd name="T6" fmla="*/ 29 w 782"/>
                  <a:gd name="T7" fmla="*/ 239 h 313"/>
                  <a:gd name="T8" fmla="*/ 730 w 782"/>
                  <a:gd name="T9" fmla="*/ 6 h 313"/>
                  <a:gd name="T10" fmla="*/ 776 w 782"/>
                  <a:gd name="T11" fmla="*/ 29 h 313"/>
                  <a:gd name="T12" fmla="*/ 753 w 782"/>
                  <a:gd name="T13" fmla="*/ 75 h 313"/>
                </a:gdLst>
                <a:ahLst/>
                <a:cxnLst>
                  <a:cxn ang="0">
                    <a:pos x="T0" y="T1"/>
                  </a:cxn>
                  <a:cxn ang="0">
                    <a:pos x="T2" y="T3"/>
                  </a:cxn>
                  <a:cxn ang="0">
                    <a:pos x="T4" y="T5"/>
                  </a:cxn>
                  <a:cxn ang="0">
                    <a:pos x="T6" y="T7"/>
                  </a:cxn>
                  <a:cxn ang="0">
                    <a:pos x="T8" y="T9"/>
                  </a:cxn>
                  <a:cxn ang="0">
                    <a:pos x="T10" y="T11"/>
                  </a:cxn>
                  <a:cxn ang="0">
                    <a:pos x="T12" y="T13"/>
                  </a:cxn>
                </a:cxnLst>
                <a:rect l="0" t="0" r="r" b="b"/>
                <a:pathLst>
                  <a:path w="782" h="313">
                    <a:moveTo>
                      <a:pt x="753" y="75"/>
                    </a:moveTo>
                    <a:cubicBezTo>
                      <a:pt x="51" y="307"/>
                      <a:pt x="51" y="307"/>
                      <a:pt x="51" y="307"/>
                    </a:cubicBezTo>
                    <a:cubicBezTo>
                      <a:pt x="33" y="313"/>
                      <a:pt x="12" y="303"/>
                      <a:pt x="6" y="284"/>
                    </a:cubicBezTo>
                    <a:cubicBezTo>
                      <a:pt x="0" y="265"/>
                      <a:pt x="10" y="245"/>
                      <a:pt x="29" y="239"/>
                    </a:cubicBezTo>
                    <a:cubicBezTo>
                      <a:pt x="730" y="6"/>
                      <a:pt x="730" y="6"/>
                      <a:pt x="730" y="6"/>
                    </a:cubicBezTo>
                    <a:cubicBezTo>
                      <a:pt x="749" y="0"/>
                      <a:pt x="770" y="10"/>
                      <a:pt x="776" y="29"/>
                    </a:cubicBezTo>
                    <a:cubicBezTo>
                      <a:pt x="782" y="48"/>
                      <a:pt x="772" y="69"/>
                      <a:pt x="753"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3" name="Freeform 152"/>
              <p:cNvSpPr/>
              <p:nvPr/>
            </p:nvSpPr>
            <p:spPr bwMode="auto">
              <a:xfrm rot="1065704">
                <a:off x="7117994" y="2328157"/>
                <a:ext cx="2416315" cy="841843"/>
              </a:xfrm>
              <a:custGeom>
                <a:avLst/>
                <a:gdLst>
                  <a:gd name="T0" fmla="*/ 712 w 719"/>
                  <a:gd name="T1" fmla="*/ 16 h 250"/>
                  <a:gd name="T2" fmla="*/ 11 w 719"/>
                  <a:gd name="T3" fmla="*/ 249 h 250"/>
                  <a:gd name="T4" fmla="*/ 1 w 719"/>
                  <a:gd name="T5" fmla="*/ 244 h 250"/>
                  <a:gd name="T6" fmla="*/ 6 w 719"/>
                  <a:gd name="T7" fmla="*/ 233 h 250"/>
                  <a:gd name="T8" fmla="*/ 707 w 719"/>
                  <a:gd name="T9" fmla="*/ 1 h 250"/>
                  <a:gd name="T10" fmla="*/ 717 w 719"/>
                  <a:gd name="T11" fmla="*/ 6 h 250"/>
                  <a:gd name="T12" fmla="*/ 712 w 719"/>
                  <a:gd name="T13" fmla="*/ 16 h 250"/>
                </a:gdLst>
                <a:ahLst/>
                <a:cxnLst>
                  <a:cxn ang="0">
                    <a:pos x="T0" y="T1"/>
                  </a:cxn>
                  <a:cxn ang="0">
                    <a:pos x="T2" y="T3"/>
                  </a:cxn>
                  <a:cxn ang="0">
                    <a:pos x="T4" y="T5"/>
                  </a:cxn>
                  <a:cxn ang="0">
                    <a:pos x="T6" y="T7"/>
                  </a:cxn>
                  <a:cxn ang="0">
                    <a:pos x="T8" y="T9"/>
                  </a:cxn>
                  <a:cxn ang="0">
                    <a:pos x="T10" y="T11"/>
                  </a:cxn>
                  <a:cxn ang="0">
                    <a:pos x="T12" y="T13"/>
                  </a:cxn>
                </a:cxnLst>
                <a:rect l="0" t="0" r="r" b="b"/>
                <a:pathLst>
                  <a:path w="719" h="250">
                    <a:moveTo>
                      <a:pt x="712" y="16"/>
                    </a:moveTo>
                    <a:cubicBezTo>
                      <a:pt x="11" y="249"/>
                      <a:pt x="11" y="249"/>
                      <a:pt x="11" y="249"/>
                    </a:cubicBezTo>
                    <a:cubicBezTo>
                      <a:pt x="7" y="250"/>
                      <a:pt x="2" y="248"/>
                      <a:pt x="1" y="244"/>
                    </a:cubicBezTo>
                    <a:cubicBezTo>
                      <a:pt x="0" y="239"/>
                      <a:pt x="2" y="235"/>
                      <a:pt x="6" y="233"/>
                    </a:cubicBezTo>
                    <a:cubicBezTo>
                      <a:pt x="707" y="1"/>
                      <a:pt x="707" y="1"/>
                      <a:pt x="707" y="1"/>
                    </a:cubicBezTo>
                    <a:cubicBezTo>
                      <a:pt x="711" y="0"/>
                      <a:pt x="716" y="2"/>
                      <a:pt x="717" y="6"/>
                    </a:cubicBezTo>
                    <a:cubicBezTo>
                      <a:pt x="719" y="11"/>
                      <a:pt x="716" y="15"/>
                      <a:pt x="712"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87" name="组合 86"/>
            <p:cNvGrpSpPr/>
            <p:nvPr/>
          </p:nvGrpSpPr>
          <p:grpSpPr>
            <a:xfrm>
              <a:off x="4445101" y="2727107"/>
              <a:ext cx="230609" cy="224349"/>
              <a:chOff x="9013954" y="3399214"/>
              <a:chExt cx="1227443" cy="1194123"/>
            </a:xfrm>
            <a:grpFill/>
          </p:grpSpPr>
          <p:sp>
            <p:nvSpPr>
              <p:cNvPr id="103" name="Freeform 155"/>
              <p:cNvSpPr/>
              <p:nvPr/>
            </p:nvSpPr>
            <p:spPr bwMode="auto">
              <a:xfrm rot="1097725">
                <a:off x="9013954" y="3765147"/>
                <a:ext cx="1192230" cy="828190"/>
              </a:xfrm>
              <a:custGeom>
                <a:avLst/>
                <a:gdLst>
                  <a:gd name="T0" fmla="*/ 325 w 355"/>
                  <a:gd name="T1" fmla="*/ 0 h 247"/>
                  <a:gd name="T2" fmla="*/ 217 w 355"/>
                  <a:gd name="T3" fmla="*/ 217 h 247"/>
                  <a:gd name="T4" fmla="*/ 0 w 355"/>
                  <a:gd name="T5" fmla="*/ 108 h 247"/>
                </a:gdLst>
                <a:ahLst/>
                <a:cxnLst>
                  <a:cxn ang="0">
                    <a:pos x="T0" y="T1"/>
                  </a:cxn>
                  <a:cxn ang="0">
                    <a:pos x="T2" y="T3"/>
                  </a:cxn>
                  <a:cxn ang="0">
                    <a:pos x="T4" y="T5"/>
                  </a:cxn>
                </a:cxnLst>
                <a:rect l="0" t="0" r="r" b="b"/>
                <a:pathLst>
                  <a:path w="355" h="247">
                    <a:moveTo>
                      <a:pt x="325" y="0"/>
                    </a:moveTo>
                    <a:cubicBezTo>
                      <a:pt x="355" y="90"/>
                      <a:pt x="306" y="187"/>
                      <a:pt x="217" y="217"/>
                    </a:cubicBezTo>
                    <a:cubicBezTo>
                      <a:pt x="127" y="247"/>
                      <a:pt x="30" y="198"/>
                      <a:pt x="0" y="10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nvGrpSpPr>
              <p:cNvPr id="104" name="组合 103"/>
              <p:cNvGrpSpPr/>
              <p:nvPr/>
            </p:nvGrpSpPr>
            <p:grpSpPr>
              <a:xfrm rot="1094840">
                <a:off x="9030965" y="3399214"/>
                <a:ext cx="1210432" cy="1169478"/>
                <a:chOff x="8886020" y="2455571"/>
                <a:chExt cx="1210432" cy="1169478"/>
              </a:xfrm>
              <a:grpFill/>
            </p:grpSpPr>
            <p:sp>
              <p:nvSpPr>
                <p:cNvPr id="105" name="Freeform 144"/>
                <p:cNvSpPr/>
                <p:nvPr/>
              </p:nvSpPr>
              <p:spPr bwMode="auto">
                <a:xfrm>
                  <a:off x="9259161" y="2455571"/>
                  <a:ext cx="682574" cy="573362"/>
                </a:xfrm>
                <a:custGeom>
                  <a:avLst/>
                  <a:gdLst>
                    <a:gd name="T0" fmla="*/ 199 w 203"/>
                    <a:gd name="T1" fmla="*/ 164 h 170"/>
                    <a:gd name="T2" fmla="*/ 199 w 203"/>
                    <a:gd name="T3" fmla="*/ 164 h 170"/>
                    <a:gd name="T4" fmla="*/ 180 w 203"/>
                    <a:gd name="T5" fmla="*/ 166 h 170"/>
                    <a:gd name="T6" fmla="*/ 6 w 203"/>
                    <a:gd name="T7" fmla="*/ 25 h 170"/>
                    <a:gd name="T8" fmla="*/ 4 w 203"/>
                    <a:gd name="T9" fmla="*/ 7 h 170"/>
                    <a:gd name="T10" fmla="*/ 22 w 203"/>
                    <a:gd name="T11" fmla="*/ 5 h 170"/>
                    <a:gd name="T12" fmla="*/ 197 w 203"/>
                    <a:gd name="T13" fmla="*/ 145 h 170"/>
                    <a:gd name="T14" fmla="*/ 199 w 203"/>
                    <a:gd name="T15" fmla="*/ 164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170">
                      <a:moveTo>
                        <a:pt x="199" y="164"/>
                      </a:moveTo>
                      <a:cubicBezTo>
                        <a:pt x="199" y="164"/>
                        <a:pt x="199" y="164"/>
                        <a:pt x="199" y="164"/>
                      </a:cubicBezTo>
                      <a:cubicBezTo>
                        <a:pt x="194" y="169"/>
                        <a:pt x="186" y="170"/>
                        <a:pt x="180" y="166"/>
                      </a:cubicBezTo>
                      <a:cubicBezTo>
                        <a:pt x="6" y="25"/>
                        <a:pt x="6" y="25"/>
                        <a:pt x="6" y="25"/>
                      </a:cubicBezTo>
                      <a:cubicBezTo>
                        <a:pt x="1" y="21"/>
                        <a:pt x="0" y="12"/>
                        <a:pt x="4" y="7"/>
                      </a:cubicBezTo>
                      <a:cubicBezTo>
                        <a:pt x="9" y="1"/>
                        <a:pt x="17" y="0"/>
                        <a:pt x="22" y="5"/>
                      </a:cubicBezTo>
                      <a:cubicBezTo>
                        <a:pt x="197" y="145"/>
                        <a:pt x="197" y="145"/>
                        <a:pt x="197" y="145"/>
                      </a:cubicBezTo>
                      <a:cubicBezTo>
                        <a:pt x="202" y="150"/>
                        <a:pt x="203" y="158"/>
                        <a:pt x="199" y="1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6" name="Freeform 145"/>
                <p:cNvSpPr/>
                <p:nvPr/>
              </p:nvSpPr>
              <p:spPr bwMode="auto">
                <a:xfrm>
                  <a:off x="9008882" y="2496527"/>
                  <a:ext cx="309434" cy="819089"/>
                </a:xfrm>
                <a:custGeom>
                  <a:avLst/>
                  <a:gdLst>
                    <a:gd name="T0" fmla="*/ 11 w 92"/>
                    <a:gd name="T1" fmla="*/ 241 h 243"/>
                    <a:gd name="T2" fmla="*/ 11 w 92"/>
                    <a:gd name="T3" fmla="*/ 241 h 243"/>
                    <a:gd name="T4" fmla="*/ 2 w 92"/>
                    <a:gd name="T5" fmla="*/ 225 h 243"/>
                    <a:gd name="T6" fmla="*/ 65 w 92"/>
                    <a:gd name="T7" fmla="*/ 10 h 243"/>
                    <a:gd name="T8" fmla="*/ 81 w 92"/>
                    <a:gd name="T9" fmla="*/ 2 h 243"/>
                    <a:gd name="T10" fmla="*/ 90 w 92"/>
                    <a:gd name="T11" fmla="*/ 18 h 243"/>
                    <a:gd name="T12" fmla="*/ 27 w 92"/>
                    <a:gd name="T13" fmla="*/ 233 h 243"/>
                    <a:gd name="T14" fmla="*/ 11 w 92"/>
                    <a:gd name="T15" fmla="*/ 241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243">
                      <a:moveTo>
                        <a:pt x="11" y="241"/>
                      </a:moveTo>
                      <a:cubicBezTo>
                        <a:pt x="11" y="241"/>
                        <a:pt x="11" y="241"/>
                        <a:pt x="11" y="241"/>
                      </a:cubicBezTo>
                      <a:cubicBezTo>
                        <a:pt x="4" y="239"/>
                        <a:pt x="0" y="232"/>
                        <a:pt x="2" y="225"/>
                      </a:cubicBezTo>
                      <a:cubicBezTo>
                        <a:pt x="65" y="10"/>
                        <a:pt x="65" y="10"/>
                        <a:pt x="65" y="10"/>
                      </a:cubicBezTo>
                      <a:cubicBezTo>
                        <a:pt x="67" y="4"/>
                        <a:pt x="74" y="0"/>
                        <a:pt x="81" y="2"/>
                      </a:cubicBezTo>
                      <a:cubicBezTo>
                        <a:pt x="88" y="4"/>
                        <a:pt x="92" y="11"/>
                        <a:pt x="90" y="18"/>
                      </a:cubicBezTo>
                      <a:cubicBezTo>
                        <a:pt x="27" y="233"/>
                        <a:pt x="27" y="233"/>
                        <a:pt x="27" y="233"/>
                      </a:cubicBezTo>
                      <a:cubicBezTo>
                        <a:pt x="25" y="239"/>
                        <a:pt x="18" y="243"/>
                        <a:pt x="11"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7" name="Freeform 156"/>
                <p:cNvSpPr/>
                <p:nvPr/>
              </p:nvSpPr>
              <p:spPr bwMode="auto">
                <a:xfrm>
                  <a:off x="8886020" y="2805960"/>
                  <a:ext cx="1210432" cy="819089"/>
                </a:xfrm>
                <a:custGeom>
                  <a:avLst/>
                  <a:gdLst>
                    <a:gd name="T0" fmla="*/ 325 w 361"/>
                    <a:gd name="T1" fmla="*/ 9 h 244"/>
                    <a:gd name="T2" fmla="*/ 333 w 361"/>
                    <a:gd name="T3" fmla="*/ 58 h 244"/>
                    <a:gd name="T4" fmla="*/ 304 w 361"/>
                    <a:gd name="T5" fmla="*/ 150 h 244"/>
                    <a:gd name="T6" fmla="*/ 225 w 361"/>
                    <a:gd name="T7" fmla="*/ 208 h 244"/>
                    <a:gd name="T8" fmla="*/ 176 w 361"/>
                    <a:gd name="T9" fmla="*/ 216 h 244"/>
                    <a:gd name="T10" fmla="*/ 85 w 361"/>
                    <a:gd name="T11" fmla="*/ 186 h 244"/>
                    <a:gd name="T12" fmla="*/ 26 w 361"/>
                    <a:gd name="T13" fmla="*/ 107 h 244"/>
                    <a:gd name="T14" fmla="*/ 0 w 361"/>
                    <a:gd name="T15" fmla="*/ 116 h 244"/>
                    <a:gd name="T16" fmla="*/ 68 w 361"/>
                    <a:gd name="T17" fmla="*/ 209 h 244"/>
                    <a:gd name="T18" fmla="*/ 176 w 361"/>
                    <a:gd name="T19" fmla="*/ 244 h 244"/>
                    <a:gd name="T20" fmla="*/ 234 w 361"/>
                    <a:gd name="T21" fmla="*/ 234 h 244"/>
                    <a:gd name="T22" fmla="*/ 326 w 361"/>
                    <a:gd name="T23" fmla="*/ 166 h 244"/>
                    <a:gd name="T24" fmla="*/ 361 w 361"/>
                    <a:gd name="T25" fmla="*/ 58 h 244"/>
                    <a:gd name="T26" fmla="*/ 351 w 361"/>
                    <a:gd name="T27" fmla="*/ 0 h 244"/>
                    <a:gd name="T28" fmla="*/ 325 w 361"/>
                    <a:gd name="T29"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1" h="244">
                      <a:moveTo>
                        <a:pt x="325" y="9"/>
                      </a:moveTo>
                      <a:cubicBezTo>
                        <a:pt x="330" y="25"/>
                        <a:pt x="333" y="42"/>
                        <a:pt x="333" y="58"/>
                      </a:cubicBezTo>
                      <a:cubicBezTo>
                        <a:pt x="333" y="91"/>
                        <a:pt x="322" y="123"/>
                        <a:pt x="304" y="150"/>
                      </a:cubicBezTo>
                      <a:cubicBezTo>
                        <a:pt x="285" y="176"/>
                        <a:pt x="258" y="197"/>
                        <a:pt x="225" y="208"/>
                      </a:cubicBezTo>
                      <a:cubicBezTo>
                        <a:pt x="209" y="213"/>
                        <a:pt x="192" y="216"/>
                        <a:pt x="176" y="216"/>
                      </a:cubicBezTo>
                      <a:cubicBezTo>
                        <a:pt x="143" y="216"/>
                        <a:pt x="111" y="205"/>
                        <a:pt x="85" y="186"/>
                      </a:cubicBezTo>
                      <a:cubicBezTo>
                        <a:pt x="58" y="168"/>
                        <a:pt x="37" y="141"/>
                        <a:pt x="26" y="107"/>
                      </a:cubicBezTo>
                      <a:cubicBezTo>
                        <a:pt x="0" y="116"/>
                        <a:pt x="0" y="116"/>
                        <a:pt x="0" y="116"/>
                      </a:cubicBezTo>
                      <a:cubicBezTo>
                        <a:pt x="13" y="155"/>
                        <a:pt x="37" y="187"/>
                        <a:pt x="68" y="209"/>
                      </a:cubicBezTo>
                      <a:cubicBezTo>
                        <a:pt x="100" y="231"/>
                        <a:pt x="137" y="244"/>
                        <a:pt x="176" y="244"/>
                      </a:cubicBezTo>
                      <a:cubicBezTo>
                        <a:pt x="195" y="244"/>
                        <a:pt x="215" y="241"/>
                        <a:pt x="234" y="234"/>
                      </a:cubicBezTo>
                      <a:cubicBezTo>
                        <a:pt x="273" y="222"/>
                        <a:pt x="305" y="197"/>
                        <a:pt x="326" y="166"/>
                      </a:cubicBezTo>
                      <a:cubicBezTo>
                        <a:pt x="348" y="135"/>
                        <a:pt x="361" y="97"/>
                        <a:pt x="361" y="58"/>
                      </a:cubicBezTo>
                      <a:cubicBezTo>
                        <a:pt x="361" y="39"/>
                        <a:pt x="358" y="19"/>
                        <a:pt x="351" y="0"/>
                      </a:cubicBezTo>
                      <a:cubicBezTo>
                        <a:pt x="325" y="9"/>
                        <a:pt x="325" y="9"/>
                        <a:pt x="32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8" name="Oval 159"/>
                <p:cNvSpPr>
                  <a:spLocks noChangeArrowheads="1"/>
                </p:cNvSpPr>
                <p:nvPr/>
              </p:nvSpPr>
              <p:spPr bwMode="auto">
                <a:xfrm>
                  <a:off x="9213656" y="3270111"/>
                  <a:ext cx="168370" cy="168370"/>
                </a:xfrm>
                <a:prstGeom prst="ellipse">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09" name="Oval 160"/>
                <p:cNvSpPr>
                  <a:spLocks noChangeArrowheads="1"/>
                </p:cNvSpPr>
                <p:nvPr/>
              </p:nvSpPr>
              <p:spPr bwMode="auto">
                <a:xfrm>
                  <a:off x="9363821" y="3383871"/>
                  <a:ext cx="168370" cy="168370"/>
                </a:xfrm>
                <a:prstGeom prst="ellipse">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10" name="Oval 161"/>
                <p:cNvSpPr>
                  <a:spLocks noChangeArrowheads="1"/>
                </p:cNvSpPr>
                <p:nvPr/>
              </p:nvSpPr>
              <p:spPr bwMode="auto">
                <a:xfrm>
                  <a:off x="9550392" y="3301963"/>
                  <a:ext cx="168370" cy="163818"/>
                </a:xfrm>
                <a:prstGeom prst="ellipse">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11" name="Oval 162"/>
                <p:cNvSpPr>
                  <a:spLocks noChangeArrowheads="1"/>
                </p:cNvSpPr>
                <p:nvPr/>
              </p:nvSpPr>
              <p:spPr bwMode="auto">
                <a:xfrm>
                  <a:off x="9768816" y="3251909"/>
                  <a:ext cx="127414" cy="131966"/>
                </a:xfrm>
                <a:prstGeom prst="ellipse">
                  <a:avLst/>
                </a:prstGeom>
                <a:grpFill/>
                <a:ln>
                  <a:noFill/>
                </a:ln>
              </p:spPr>
              <p:txBody>
                <a:bodyPr vert="horz" wrap="square" lIns="91440" tIns="45720" rIns="91440" bIns="45720" numCol="1" anchor="t" anchorCtr="0" compatLnSpc="1"/>
                <a:lstStyle/>
                <a:p>
                  <a:endParaRPr lang="zh-CN" altLang="en-US">
                    <a:cs typeface="+mn-ea"/>
                    <a:sym typeface="+mn-lt"/>
                  </a:endParaRPr>
                </a:p>
              </p:txBody>
            </p:sp>
          </p:grpSp>
        </p:grpSp>
        <p:grpSp>
          <p:nvGrpSpPr>
            <p:cNvPr id="88" name="组合 87"/>
            <p:cNvGrpSpPr/>
            <p:nvPr/>
          </p:nvGrpSpPr>
          <p:grpSpPr>
            <a:xfrm rot="1182279">
              <a:off x="4063112" y="2717532"/>
              <a:ext cx="231687" cy="239382"/>
              <a:chOff x="6656277" y="3183650"/>
              <a:chExt cx="1233183" cy="1274138"/>
            </a:xfrm>
            <a:grpFill/>
          </p:grpSpPr>
          <p:sp>
            <p:nvSpPr>
              <p:cNvPr id="92" name="Freeform 142"/>
              <p:cNvSpPr/>
              <p:nvPr/>
            </p:nvSpPr>
            <p:spPr bwMode="auto">
              <a:xfrm>
                <a:off x="7033967" y="3183650"/>
                <a:ext cx="682574" cy="568813"/>
              </a:xfrm>
              <a:custGeom>
                <a:avLst/>
                <a:gdLst>
                  <a:gd name="T0" fmla="*/ 199 w 204"/>
                  <a:gd name="T1" fmla="*/ 163 h 170"/>
                  <a:gd name="T2" fmla="*/ 199 w 204"/>
                  <a:gd name="T3" fmla="*/ 163 h 170"/>
                  <a:gd name="T4" fmla="*/ 181 w 204"/>
                  <a:gd name="T5" fmla="*/ 165 h 170"/>
                  <a:gd name="T6" fmla="*/ 7 w 204"/>
                  <a:gd name="T7" fmla="*/ 25 h 170"/>
                  <a:gd name="T8" fmla="*/ 5 w 204"/>
                  <a:gd name="T9" fmla="*/ 7 h 170"/>
                  <a:gd name="T10" fmla="*/ 23 w 204"/>
                  <a:gd name="T11" fmla="*/ 5 h 170"/>
                  <a:gd name="T12" fmla="*/ 197 w 204"/>
                  <a:gd name="T13" fmla="*/ 145 h 170"/>
                  <a:gd name="T14" fmla="*/ 199 w 204"/>
                  <a:gd name="T15" fmla="*/ 163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170">
                    <a:moveTo>
                      <a:pt x="199" y="163"/>
                    </a:moveTo>
                    <a:cubicBezTo>
                      <a:pt x="199" y="163"/>
                      <a:pt x="199" y="163"/>
                      <a:pt x="199" y="163"/>
                    </a:cubicBezTo>
                    <a:cubicBezTo>
                      <a:pt x="195" y="169"/>
                      <a:pt x="187" y="170"/>
                      <a:pt x="181" y="165"/>
                    </a:cubicBezTo>
                    <a:cubicBezTo>
                      <a:pt x="7" y="25"/>
                      <a:pt x="7" y="25"/>
                      <a:pt x="7" y="25"/>
                    </a:cubicBezTo>
                    <a:cubicBezTo>
                      <a:pt x="1" y="20"/>
                      <a:pt x="0" y="12"/>
                      <a:pt x="5" y="7"/>
                    </a:cubicBezTo>
                    <a:cubicBezTo>
                      <a:pt x="9" y="1"/>
                      <a:pt x="18" y="0"/>
                      <a:pt x="23" y="5"/>
                    </a:cubicBezTo>
                    <a:cubicBezTo>
                      <a:pt x="197" y="145"/>
                      <a:pt x="197" y="145"/>
                      <a:pt x="197" y="145"/>
                    </a:cubicBezTo>
                    <a:cubicBezTo>
                      <a:pt x="203" y="149"/>
                      <a:pt x="204" y="158"/>
                      <a:pt x="199" y="1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3" name="Freeform 143"/>
              <p:cNvSpPr/>
              <p:nvPr/>
            </p:nvSpPr>
            <p:spPr bwMode="auto">
              <a:xfrm>
                <a:off x="6788240" y="3220054"/>
                <a:ext cx="304885" cy="819089"/>
              </a:xfrm>
              <a:custGeom>
                <a:avLst/>
                <a:gdLst>
                  <a:gd name="T0" fmla="*/ 11 w 91"/>
                  <a:gd name="T1" fmla="*/ 242 h 244"/>
                  <a:gd name="T2" fmla="*/ 11 w 91"/>
                  <a:gd name="T3" fmla="*/ 242 h 244"/>
                  <a:gd name="T4" fmla="*/ 2 w 91"/>
                  <a:gd name="T5" fmla="*/ 226 h 244"/>
                  <a:gd name="T6" fmla="*/ 65 w 91"/>
                  <a:gd name="T7" fmla="*/ 11 h 244"/>
                  <a:gd name="T8" fmla="*/ 81 w 91"/>
                  <a:gd name="T9" fmla="*/ 2 h 244"/>
                  <a:gd name="T10" fmla="*/ 89 w 91"/>
                  <a:gd name="T11" fmla="*/ 18 h 244"/>
                  <a:gd name="T12" fmla="*/ 27 w 91"/>
                  <a:gd name="T13" fmla="*/ 233 h 244"/>
                  <a:gd name="T14" fmla="*/ 11 w 91"/>
                  <a:gd name="T15" fmla="*/ 242 h 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244">
                    <a:moveTo>
                      <a:pt x="11" y="242"/>
                    </a:moveTo>
                    <a:cubicBezTo>
                      <a:pt x="11" y="242"/>
                      <a:pt x="11" y="242"/>
                      <a:pt x="11" y="242"/>
                    </a:cubicBezTo>
                    <a:cubicBezTo>
                      <a:pt x="4" y="240"/>
                      <a:pt x="0" y="233"/>
                      <a:pt x="2" y="226"/>
                    </a:cubicBezTo>
                    <a:cubicBezTo>
                      <a:pt x="65" y="11"/>
                      <a:pt x="65" y="11"/>
                      <a:pt x="65" y="11"/>
                    </a:cubicBezTo>
                    <a:cubicBezTo>
                      <a:pt x="67" y="4"/>
                      <a:pt x="74" y="0"/>
                      <a:pt x="81" y="2"/>
                    </a:cubicBezTo>
                    <a:cubicBezTo>
                      <a:pt x="87" y="4"/>
                      <a:pt x="91" y="12"/>
                      <a:pt x="89" y="18"/>
                    </a:cubicBezTo>
                    <a:cubicBezTo>
                      <a:pt x="27" y="233"/>
                      <a:pt x="27" y="233"/>
                      <a:pt x="27" y="233"/>
                    </a:cubicBezTo>
                    <a:cubicBezTo>
                      <a:pt x="25" y="240"/>
                      <a:pt x="18" y="244"/>
                      <a:pt x="11" y="2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4" name="Freeform 153"/>
              <p:cNvSpPr/>
              <p:nvPr/>
            </p:nvSpPr>
            <p:spPr bwMode="auto">
              <a:xfrm>
                <a:off x="6697230" y="3629598"/>
                <a:ext cx="1192230" cy="828190"/>
              </a:xfrm>
              <a:custGeom>
                <a:avLst/>
                <a:gdLst>
                  <a:gd name="T0" fmla="*/ 325 w 355"/>
                  <a:gd name="T1" fmla="*/ 0 h 247"/>
                  <a:gd name="T2" fmla="*/ 217 w 355"/>
                  <a:gd name="T3" fmla="*/ 217 h 247"/>
                  <a:gd name="T4" fmla="*/ 0 w 355"/>
                  <a:gd name="T5" fmla="*/ 108 h 247"/>
                </a:gdLst>
                <a:ahLst/>
                <a:cxnLst>
                  <a:cxn ang="0">
                    <a:pos x="T0" y="T1"/>
                  </a:cxn>
                  <a:cxn ang="0">
                    <a:pos x="T2" y="T3"/>
                  </a:cxn>
                  <a:cxn ang="0">
                    <a:pos x="T4" y="T5"/>
                  </a:cxn>
                </a:cxnLst>
                <a:rect l="0" t="0" r="r" b="b"/>
                <a:pathLst>
                  <a:path w="355" h="247">
                    <a:moveTo>
                      <a:pt x="325" y="0"/>
                    </a:moveTo>
                    <a:cubicBezTo>
                      <a:pt x="355" y="90"/>
                      <a:pt x="306" y="187"/>
                      <a:pt x="217" y="217"/>
                    </a:cubicBezTo>
                    <a:cubicBezTo>
                      <a:pt x="127" y="247"/>
                      <a:pt x="30" y="198"/>
                      <a:pt x="0" y="10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5" name="Freeform 154"/>
              <p:cNvSpPr/>
              <p:nvPr/>
            </p:nvSpPr>
            <p:spPr bwMode="auto">
              <a:xfrm>
                <a:off x="6656277" y="3615948"/>
                <a:ext cx="1210432" cy="819089"/>
              </a:xfrm>
              <a:custGeom>
                <a:avLst/>
                <a:gdLst>
                  <a:gd name="T0" fmla="*/ 325 w 361"/>
                  <a:gd name="T1" fmla="*/ 9 h 244"/>
                  <a:gd name="T2" fmla="*/ 333 w 361"/>
                  <a:gd name="T3" fmla="*/ 58 h 244"/>
                  <a:gd name="T4" fmla="*/ 304 w 361"/>
                  <a:gd name="T5" fmla="*/ 150 h 244"/>
                  <a:gd name="T6" fmla="*/ 225 w 361"/>
                  <a:gd name="T7" fmla="*/ 208 h 244"/>
                  <a:gd name="T8" fmla="*/ 176 w 361"/>
                  <a:gd name="T9" fmla="*/ 216 h 244"/>
                  <a:gd name="T10" fmla="*/ 85 w 361"/>
                  <a:gd name="T11" fmla="*/ 186 h 244"/>
                  <a:gd name="T12" fmla="*/ 26 w 361"/>
                  <a:gd name="T13" fmla="*/ 107 h 244"/>
                  <a:gd name="T14" fmla="*/ 0 w 361"/>
                  <a:gd name="T15" fmla="*/ 116 h 244"/>
                  <a:gd name="T16" fmla="*/ 69 w 361"/>
                  <a:gd name="T17" fmla="*/ 209 h 244"/>
                  <a:gd name="T18" fmla="*/ 176 w 361"/>
                  <a:gd name="T19" fmla="*/ 244 h 244"/>
                  <a:gd name="T20" fmla="*/ 234 w 361"/>
                  <a:gd name="T21" fmla="*/ 234 h 244"/>
                  <a:gd name="T22" fmla="*/ 327 w 361"/>
                  <a:gd name="T23" fmla="*/ 166 h 244"/>
                  <a:gd name="T24" fmla="*/ 361 w 361"/>
                  <a:gd name="T25" fmla="*/ 58 h 244"/>
                  <a:gd name="T26" fmla="*/ 351 w 361"/>
                  <a:gd name="T27" fmla="*/ 0 h 244"/>
                  <a:gd name="T28" fmla="*/ 325 w 361"/>
                  <a:gd name="T29"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1" h="244">
                    <a:moveTo>
                      <a:pt x="325" y="9"/>
                    </a:moveTo>
                    <a:cubicBezTo>
                      <a:pt x="330" y="25"/>
                      <a:pt x="333" y="42"/>
                      <a:pt x="333" y="58"/>
                    </a:cubicBezTo>
                    <a:cubicBezTo>
                      <a:pt x="333" y="91"/>
                      <a:pt x="322" y="123"/>
                      <a:pt x="304" y="150"/>
                    </a:cubicBezTo>
                    <a:cubicBezTo>
                      <a:pt x="285" y="176"/>
                      <a:pt x="258" y="197"/>
                      <a:pt x="225" y="208"/>
                    </a:cubicBezTo>
                    <a:cubicBezTo>
                      <a:pt x="209" y="213"/>
                      <a:pt x="192" y="216"/>
                      <a:pt x="176" y="216"/>
                    </a:cubicBezTo>
                    <a:cubicBezTo>
                      <a:pt x="143" y="216"/>
                      <a:pt x="111" y="205"/>
                      <a:pt x="85" y="186"/>
                    </a:cubicBezTo>
                    <a:cubicBezTo>
                      <a:pt x="58" y="168"/>
                      <a:pt x="38" y="141"/>
                      <a:pt x="26" y="107"/>
                    </a:cubicBezTo>
                    <a:cubicBezTo>
                      <a:pt x="0" y="116"/>
                      <a:pt x="0" y="116"/>
                      <a:pt x="0" y="116"/>
                    </a:cubicBezTo>
                    <a:cubicBezTo>
                      <a:pt x="13" y="155"/>
                      <a:pt x="37" y="187"/>
                      <a:pt x="69" y="209"/>
                    </a:cubicBezTo>
                    <a:cubicBezTo>
                      <a:pt x="100" y="231"/>
                      <a:pt x="137" y="244"/>
                      <a:pt x="176" y="244"/>
                    </a:cubicBezTo>
                    <a:cubicBezTo>
                      <a:pt x="195" y="244"/>
                      <a:pt x="215" y="241"/>
                      <a:pt x="234" y="234"/>
                    </a:cubicBezTo>
                    <a:cubicBezTo>
                      <a:pt x="273" y="222"/>
                      <a:pt x="305" y="197"/>
                      <a:pt x="327" y="166"/>
                    </a:cubicBezTo>
                    <a:cubicBezTo>
                      <a:pt x="349" y="135"/>
                      <a:pt x="361" y="97"/>
                      <a:pt x="361" y="58"/>
                    </a:cubicBezTo>
                    <a:cubicBezTo>
                      <a:pt x="361" y="39"/>
                      <a:pt x="358" y="19"/>
                      <a:pt x="351" y="0"/>
                    </a:cubicBezTo>
                    <a:cubicBezTo>
                      <a:pt x="325" y="9"/>
                      <a:pt x="325" y="9"/>
                      <a:pt x="32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6" name="Oval 157"/>
              <p:cNvSpPr>
                <a:spLocks noChangeArrowheads="1"/>
              </p:cNvSpPr>
              <p:nvPr/>
            </p:nvSpPr>
            <p:spPr bwMode="auto">
              <a:xfrm>
                <a:off x="7193236" y="4157455"/>
                <a:ext cx="168370" cy="168370"/>
              </a:xfrm>
              <a:prstGeom prst="ellipse">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97" name="Oval 158"/>
              <p:cNvSpPr>
                <a:spLocks noChangeArrowheads="1"/>
              </p:cNvSpPr>
              <p:nvPr/>
            </p:nvSpPr>
            <p:spPr bwMode="auto">
              <a:xfrm>
                <a:off x="7347952" y="4057345"/>
                <a:ext cx="168370" cy="168370"/>
              </a:xfrm>
              <a:prstGeom prst="ellipse">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98" name="Oval 163"/>
              <p:cNvSpPr>
                <a:spLocks noChangeArrowheads="1"/>
              </p:cNvSpPr>
              <p:nvPr/>
            </p:nvSpPr>
            <p:spPr bwMode="auto">
              <a:xfrm>
                <a:off x="7024866" y="4066446"/>
                <a:ext cx="136515" cy="131966"/>
              </a:xfrm>
              <a:prstGeom prst="ellipse">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99" name="Oval 164"/>
              <p:cNvSpPr>
                <a:spLocks noChangeArrowheads="1"/>
              </p:cNvSpPr>
              <p:nvPr/>
            </p:nvSpPr>
            <p:spPr bwMode="auto">
              <a:xfrm>
                <a:off x="7211438" y="3993638"/>
                <a:ext cx="131966" cy="131966"/>
              </a:xfrm>
              <a:prstGeom prst="ellipse">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00" name="Oval 165"/>
              <p:cNvSpPr>
                <a:spLocks noChangeArrowheads="1"/>
              </p:cNvSpPr>
              <p:nvPr/>
            </p:nvSpPr>
            <p:spPr bwMode="auto">
              <a:xfrm>
                <a:off x="7516319" y="4025493"/>
                <a:ext cx="131966" cy="131966"/>
              </a:xfrm>
              <a:prstGeom prst="ellipse">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01" name="Oval 166"/>
              <p:cNvSpPr>
                <a:spLocks noChangeArrowheads="1"/>
              </p:cNvSpPr>
              <p:nvPr/>
            </p:nvSpPr>
            <p:spPr bwMode="auto">
              <a:xfrm>
                <a:off x="7056721" y="4193859"/>
                <a:ext cx="136515" cy="131966"/>
              </a:xfrm>
              <a:prstGeom prst="ellipse">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102" name="Oval 167"/>
              <p:cNvSpPr>
                <a:spLocks noChangeArrowheads="1"/>
              </p:cNvSpPr>
              <p:nvPr/>
            </p:nvSpPr>
            <p:spPr bwMode="auto">
              <a:xfrm>
                <a:off x="6874701" y="4093749"/>
                <a:ext cx="131966" cy="131966"/>
              </a:xfrm>
              <a:prstGeom prst="ellipse">
                <a:avLst/>
              </a:prstGeom>
              <a:grpFill/>
              <a:ln>
                <a:noFill/>
              </a:ln>
            </p:spPr>
            <p:txBody>
              <a:bodyPr vert="horz" wrap="square" lIns="91440" tIns="45720" rIns="91440" bIns="45720" numCol="1" anchor="t" anchorCtr="0" compatLnSpc="1"/>
              <a:lstStyle/>
              <a:p>
                <a:endParaRPr lang="zh-CN" altLang="en-US">
                  <a:cs typeface="+mn-ea"/>
                  <a:sym typeface="+mn-lt"/>
                </a:endParaRPr>
              </a:p>
            </p:txBody>
          </p:sp>
        </p:grpSp>
        <p:sp>
          <p:nvSpPr>
            <p:cNvPr id="89" name="Oval 164"/>
            <p:cNvSpPr>
              <a:spLocks noChangeArrowheads="1"/>
            </p:cNvSpPr>
            <p:nvPr/>
          </p:nvSpPr>
          <p:spPr bwMode="auto">
            <a:xfrm rot="1182279">
              <a:off x="4604519" y="2869397"/>
              <a:ext cx="24793" cy="24793"/>
            </a:xfrm>
            <a:prstGeom prst="ellipse">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90" name="Oval 164"/>
            <p:cNvSpPr>
              <a:spLocks noChangeArrowheads="1"/>
            </p:cNvSpPr>
            <p:nvPr/>
          </p:nvSpPr>
          <p:spPr bwMode="auto">
            <a:xfrm rot="1182279">
              <a:off x="4564069" y="2866772"/>
              <a:ext cx="24793" cy="24793"/>
            </a:xfrm>
            <a:prstGeom prst="ellipse">
              <a:avLst/>
            </a:pr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91" name="Oval 164"/>
            <p:cNvSpPr>
              <a:spLocks noChangeArrowheads="1"/>
            </p:cNvSpPr>
            <p:nvPr/>
          </p:nvSpPr>
          <p:spPr bwMode="auto">
            <a:xfrm rot="1182279">
              <a:off x="4641920" y="2867499"/>
              <a:ext cx="24793" cy="24793"/>
            </a:xfrm>
            <a:prstGeom prst="ellipse">
              <a:avLst/>
            </a:prstGeom>
            <a:grpFill/>
            <a:ln>
              <a:noFill/>
            </a:ln>
          </p:spPr>
          <p:txBody>
            <a:bodyPr vert="horz" wrap="square" lIns="91440" tIns="45720" rIns="91440" bIns="45720" numCol="1" anchor="t" anchorCtr="0" compatLnSpc="1"/>
            <a:lstStyle/>
            <a:p>
              <a:endParaRPr lang="zh-CN" altLang="en-US">
                <a:cs typeface="+mn-ea"/>
                <a:sym typeface="+mn-lt"/>
              </a:endParaRPr>
            </a:p>
          </p:txBody>
        </p:sp>
      </p:grpSp>
      <p:grpSp>
        <p:nvGrpSpPr>
          <p:cNvPr id="5" name="组合 4"/>
          <p:cNvGrpSpPr/>
          <p:nvPr/>
        </p:nvGrpSpPr>
        <p:grpSpPr>
          <a:xfrm>
            <a:off x="6524625" y="3266440"/>
            <a:ext cx="5374640" cy="1010285"/>
            <a:chOff x="10275" y="3245"/>
            <a:chExt cx="6470" cy="1591"/>
          </a:xfrm>
        </p:grpSpPr>
        <p:sp>
          <p:nvSpPr>
            <p:cNvPr id="6" name="TextBox 15"/>
            <p:cNvSpPr txBox="1"/>
            <p:nvPr/>
          </p:nvSpPr>
          <p:spPr>
            <a:xfrm>
              <a:off x="10275" y="3879"/>
              <a:ext cx="6470" cy="957"/>
            </a:xfrm>
            <a:prstGeom prst="rect">
              <a:avLst/>
            </a:prstGeom>
            <a:noFill/>
          </p:spPr>
          <p:txBody>
            <a:bodyPr wrap="square" rtlCol="0">
              <a:spAutoFit/>
            </a:bodyPr>
            <a:p>
              <a:pPr>
                <a:lnSpc>
                  <a:spcPct val="120000"/>
                </a:lnSpc>
              </a:pPr>
              <a:r>
                <a:rPr lang="zh-CN" altLang="en-US" sz="14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2015年3月， 中央政法委出台《司法机关内部人员过问案件的记录和责任追究规定》。</a:t>
              </a:r>
              <a:endParaRPr lang="zh-CN" altLang="en-US" sz="14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7" name="TextBox 21"/>
            <p:cNvSpPr txBox="1"/>
            <p:nvPr/>
          </p:nvSpPr>
          <p:spPr>
            <a:xfrm>
              <a:off x="10275" y="3245"/>
              <a:ext cx="1768" cy="580"/>
            </a:xfrm>
            <a:prstGeom prst="rect">
              <a:avLst/>
            </a:prstGeom>
            <a:noFill/>
          </p:spPr>
          <p:txBody>
            <a:bodyPr wrap="square" rtlCol="0">
              <a:spAutoFit/>
            </a:bodyPr>
            <a:p>
              <a:pPr algn="l"/>
              <a:r>
                <a:rPr lang="zh-CN" altLang="en-US"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第二个规定:</a:t>
              </a:r>
              <a:endParaRPr lang="zh-CN" altLang="en-US"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grpSp>
      <p:grpSp>
        <p:nvGrpSpPr>
          <p:cNvPr id="8" name="组合 7"/>
          <p:cNvGrpSpPr/>
          <p:nvPr/>
        </p:nvGrpSpPr>
        <p:grpSpPr>
          <a:xfrm>
            <a:off x="6524625" y="4509135"/>
            <a:ext cx="5374640" cy="1048385"/>
            <a:chOff x="10275" y="3200"/>
            <a:chExt cx="6470" cy="1651"/>
          </a:xfrm>
        </p:grpSpPr>
        <p:sp>
          <p:nvSpPr>
            <p:cNvPr id="9" name="TextBox 15"/>
            <p:cNvSpPr txBox="1"/>
            <p:nvPr/>
          </p:nvSpPr>
          <p:spPr>
            <a:xfrm>
              <a:off x="10275" y="3894"/>
              <a:ext cx="6470" cy="957"/>
            </a:xfrm>
            <a:prstGeom prst="rect">
              <a:avLst/>
            </a:prstGeom>
            <a:noFill/>
          </p:spPr>
          <p:txBody>
            <a:bodyPr wrap="square" rtlCol="0">
              <a:spAutoFit/>
            </a:bodyPr>
            <a:p>
              <a:pPr>
                <a:lnSpc>
                  <a:spcPct val="120000"/>
                </a:lnSpc>
              </a:pPr>
              <a:r>
                <a:rPr lang="zh-CN" altLang="en-US" sz="14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 2015年9月，“两高三部”出台《关于进一步规范司法人员与当事人、律师、特殊关系人、中介组织接触交往行为的若干规定》。</a:t>
              </a:r>
              <a:endParaRPr lang="zh-CN" altLang="en-US" sz="14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0" name="TextBox 21"/>
            <p:cNvSpPr txBox="1"/>
            <p:nvPr/>
          </p:nvSpPr>
          <p:spPr>
            <a:xfrm>
              <a:off x="10275" y="3200"/>
              <a:ext cx="1768" cy="580"/>
            </a:xfrm>
            <a:prstGeom prst="rect">
              <a:avLst/>
            </a:prstGeom>
            <a:noFill/>
          </p:spPr>
          <p:txBody>
            <a:bodyPr wrap="square" rtlCol="0">
              <a:spAutoFit/>
            </a:bodyPr>
            <a:p>
              <a:pPr algn="l"/>
              <a:r>
                <a:rPr lang="zh-CN" altLang="en-US"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第三个规定:</a:t>
              </a:r>
              <a:endParaRPr lang="zh-CN" altLang="en-US"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grpSp>
      <p:pic>
        <p:nvPicPr>
          <p:cNvPr id="11" name="图片 10" descr="9bb6c7b8ccc11cf2bf7d4860f4b6bfd"/>
          <p:cNvPicPr>
            <a:picLocks noChangeAspect="1"/>
          </p:cNvPicPr>
          <p:nvPr/>
        </p:nvPicPr>
        <p:blipFill>
          <a:blip r:embed="rId3"/>
          <a:stretch>
            <a:fillRect/>
          </a:stretch>
        </p:blipFill>
        <p:spPr>
          <a:xfrm>
            <a:off x="-29845" y="-69215"/>
            <a:ext cx="1301115" cy="13011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72"/>
                                        </p:tgtEl>
                                        <p:attrNameLst>
                                          <p:attrName>style.visibility</p:attrName>
                                        </p:attrNameLst>
                                      </p:cBhvr>
                                      <p:to>
                                        <p:strVal val="visible"/>
                                      </p:to>
                                    </p:set>
                                    <p:anim calcmode="lin" valueType="num">
                                      <p:cBhvr additive="base">
                                        <p:cTn id="11" dur="500" fill="hold"/>
                                        <p:tgtEl>
                                          <p:spTgt spid="72"/>
                                        </p:tgtEl>
                                        <p:attrNameLst>
                                          <p:attrName>ppt_x</p:attrName>
                                        </p:attrNameLst>
                                      </p:cBhvr>
                                      <p:tavLst>
                                        <p:tav tm="0">
                                          <p:val>
                                            <p:strVal val="#ppt_x"/>
                                          </p:val>
                                        </p:tav>
                                        <p:tav tm="100000">
                                          <p:val>
                                            <p:strVal val="#ppt_x"/>
                                          </p:val>
                                        </p:tav>
                                      </p:tavLst>
                                    </p:anim>
                                    <p:anim calcmode="lin" valueType="num">
                                      <p:cBhvr additive="base">
                                        <p:cTn id="12" dur="500" fill="hold"/>
                                        <p:tgtEl>
                                          <p:spTgt spid="7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80"/>
                                        </p:tgtEl>
                                        <p:attrNameLst>
                                          <p:attrName>style.visibility</p:attrName>
                                        </p:attrNameLst>
                                      </p:cBhvr>
                                      <p:to>
                                        <p:strVal val="visible"/>
                                      </p:to>
                                    </p:set>
                                    <p:anim calcmode="lin" valueType="num">
                                      <p:cBhvr additive="base">
                                        <p:cTn id="16" dur="500" fill="hold"/>
                                        <p:tgtEl>
                                          <p:spTgt spid="80"/>
                                        </p:tgtEl>
                                        <p:attrNameLst>
                                          <p:attrName>ppt_x</p:attrName>
                                        </p:attrNameLst>
                                      </p:cBhvr>
                                      <p:tavLst>
                                        <p:tav tm="0">
                                          <p:val>
                                            <p:strVal val="#ppt_x"/>
                                          </p:val>
                                        </p:tav>
                                        <p:tav tm="100000">
                                          <p:val>
                                            <p:strVal val="#ppt_x"/>
                                          </p:val>
                                        </p:tav>
                                      </p:tavLst>
                                    </p:anim>
                                    <p:anim calcmode="lin" valueType="num">
                                      <p:cBhvr additive="base">
                                        <p:cTn id="17" dur="500" fill="hold"/>
                                        <p:tgtEl>
                                          <p:spTgt spid="80"/>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500" fill="hold"/>
                                        <p:tgtEl>
                                          <p:spTgt spid="42"/>
                                        </p:tgtEl>
                                        <p:attrNameLst>
                                          <p:attrName>ppt_x</p:attrName>
                                        </p:attrNameLst>
                                      </p:cBhvr>
                                      <p:tavLst>
                                        <p:tav tm="0">
                                          <p:val>
                                            <p:strVal val="#ppt_x"/>
                                          </p:val>
                                        </p:tav>
                                        <p:tav tm="100000">
                                          <p:val>
                                            <p:strVal val="#ppt_x"/>
                                          </p:val>
                                        </p:tav>
                                      </p:tavLst>
                                    </p:anim>
                                    <p:anim calcmode="lin" valueType="num">
                                      <p:cBhvr additive="base">
                                        <p:cTn id="2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p:cNvSpPr/>
          <p:nvPr/>
        </p:nvSpPr>
        <p:spPr>
          <a:xfrm>
            <a:off x="1537606" y="1992084"/>
            <a:ext cx="2982687" cy="2275116"/>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文本框 16"/>
          <p:cNvSpPr txBox="1"/>
          <p:nvPr/>
        </p:nvSpPr>
        <p:spPr>
          <a:xfrm>
            <a:off x="4895850" y="2679700"/>
            <a:ext cx="5856605" cy="829945"/>
          </a:xfrm>
          <a:prstGeom prst="rect">
            <a:avLst/>
          </a:prstGeom>
          <a:noFill/>
        </p:spPr>
        <p:txBody>
          <a:bodyPr wrap="square" rtlCol="0">
            <a:spAutoFit/>
          </a:bodyPr>
          <a:lstStyle/>
          <a:p>
            <a:pPr algn="l"/>
            <a:r>
              <a:rPr lang="zh-CN" altLang="en-US" sz="4800" dirty="0">
                <a:solidFill>
                  <a:schemeClr val="bg1"/>
                </a:solidFill>
                <a:cs typeface="+mn-ea"/>
                <a:sym typeface="+mn-lt"/>
              </a:rPr>
              <a:t>背景、目的是什么？</a:t>
            </a:r>
            <a:endParaRPr lang="zh-CN" altLang="en-US" sz="4800" dirty="0">
              <a:solidFill>
                <a:schemeClr val="bg1"/>
              </a:solidFill>
              <a:cs typeface="+mn-ea"/>
              <a:sym typeface="+mn-lt"/>
            </a:endParaRPr>
          </a:p>
        </p:txBody>
      </p:sp>
      <p:sp>
        <p:nvSpPr>
          <p:cNvPr id="2" name="文本框 1"/>
          <p:cNvSpPr txBox="1"/>
          <p:nvPr/>
        </p:nvSpPr>
        <p:spPr>
          <a:xfrm>
            <a:off x="2049234" y="2125593"/>
            <a:ext cx="1959429" cy="1938020"/>
          </a:xfrm>
          <a:prstGeom prst="rect">
            <a:avLst/>
          </a:prstGeom>
          <a:noFill/>
        </p:spPr>
        <p:txBody>
          <a:bodyPr wrap="square" rtlCol="0">
            <a:spAutoFit/>
          </a:bodyPr>
          <a:p>
            <a:pPr algn="ctr"/>
            <a:r>
              <a:rPr lang="zh-CN" altLang="en-US" sz="6000" dirty="0">
                <a:solidFill>
                  <a:schemeClr val="bg1"/>
                </a:solidFill>
                <a:latin typeface="微软雅黑" panose="020B0503020204020204" pitchFamily="34" charset="-122"/>
                <a:ea typeface="微软雅黑" panose="020B0503020204020204" pitchFamily="34" charset="-122"/>
                <a:cs typeface="+mn-ea"/>
                <a:sym typeface="+mn-lt"/>
              </a:rPr>
              <a:t>三个规定</a:t>
            </a:r>
            <a:endParaRPr lang="zh-CN" altLang="en-US" sz="6000" dirty="0">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4" name="图片 3" descr="9bb6c7b8ccc11cf2bf7d4860f4b6bfd"/>
          <p:cNvPicPr>
            <a:picLocks noChangeAspect="1"/>
          </p:cNvPicPr>
          <p:nvPr/>
        </p:nvPicPr>
        <p:blipFill>
          <a:blip r:embed="rId1"/>
          <a:stretch>
            <a:fillRect/>
          </a:stretch>
        </p:blipFill>
        <p:spPr>
          <a:xfrm>
            <a:off x="449580" y="281940"/>
            <a:ext cx="1505585" cy="15055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5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14"/>
          <p:cNvSpPr/>
          <p:nvPr/>
        </p:nvSpPr>
        <p:spPr>
          <a:xfrm>
            <a:off x="5633720" y="3402965"/>
            <a:ext cx="5416550" cy="110617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16" name="矩形: 圆角 15"/>
          <p:cNvSpPr/>
          <p:nvPr/>
        </p:nvSpPr>
        <p:spPr>
          <a:xfrm>
            <a:off x="5713730" y="4989195"/>
            <a:ext cx="5416550" cy="107823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14" name="矩形: 圆角 13"/>
          <p:cNvSpPr/>
          <p:nvPr/>
        </p:nvSpPr>
        <p:spPr>
          <a:xfrm>
            <a:off x="5633720" y="1129665"/>
            <a:ext cx="5416550" cy="147129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grpSp>
        <p:nvGrpSpPr>
          <p:cNvPr id="2" name="组合 1"/>
          <p:cNvGrpSpPr/>
          <p:nvPr/>
        </p:nvGrpSpPr>
        <p:grpSpPr>
          <a:xfrm>
            <a:off x="2182133" y="-252726"/>
            <a:ext cx="5432879" cy="7277100"/>
            <a:chOff x="2500390" y="-129771"/>
            <a:chExt cx="7852418" cy="7052645"/>
          </a:xfrm>
        </p:grpSpPr>
        <p:sp>
          <p:nvSpPr>
            <p:cNvPr id="3" name="PA_矩形 9"/>
            <p:cNvSpPr/>
            <p:nvPr>
              <p:custDataLst>
                <p:tags r:id="rId1"/>
              </p:custDataLst>
            </p:nvPr>
          </p:nvSpPr>
          <p:spPr>
            <a:xfrm>
              <a:off x="4064105" y="-11"/>
              <a:ext cx="4063789"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B6C4C7"/>
                </a:solidFill>
                <a:cs typeface="+mn-ea"/>
                <a:sym typeface="+mn-lt"/>
              </a:endParaRPr>
            </a:p>
          </p:txBody>
        </p:sp>
        <p:pic>
          <p:nvPicPr>
            <p:cNvPr id="4" name="PA_图片 15"/>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flipH="1">
              <a:off x="8127894" y="-129771"/>
              <a:ext cx="2224914" cy="6987771"/>
            </a:xfrm>
            <a:prstGeom prst="rect">
              <a:avLst/>
            </a:prstGeom>
          </p:spPr>
        </p:pic>
        <p:pic>
          <p:nvPicPr>
            <p:cNvPr id="5" name="PA_图片 15"/>
            <p:cNvPicPr>
              <a:picLocks noChangeAspect="1"/>
            </p:cNvPicPr>
            <p:nvPr>
              <p:custDataLst>
                <p:tags r:id="rId4"/>
              </p:custDataLst>
            </p:nvPr>
          </p:nvPicPr>
          <p:blipFill>
            <a:blip r:embed="rId5" cstate="print">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500390" y="-64897"/>
              <a:ext cx="1590859" cy="6987771"/>
            </a:xfrm>
            <a:prstGeom prst="rect">
              <a:avLst/>
            </a:prstGeom>
          </p:spPr>
        </p:pic>
      </p:grpSp>
      <p:grpSp>
        <p:nvGrpSpPr>
          <p:cNvPr id="13" name="组合 12"/>
          <p:cNvGrpSpPr/>
          <p:nvPr/>
        </p:nvGrpSpPr>
        <p:grpSpPr>
          <a:xfrm>
            <a:off x="4037823" y="3683093"/>
            <a:ext cx="1307855" cy="1247769"/>
            <a:chOff x="4471322" y="3465286"/>
            <a:chExt cx="1307855" cy="1247769"/>
          </a:xfrm>
        </p:grpSpPr>
        <p:sp>
          <p:nvSpPr>
            <p:cNvPr id="11" name="矩形 10"/>
            <p:cNvSpPr/>
            <p:nvPr/>
          </p:nvSpPr>
          <p:spPr>
            <a:xfrm>
              <a:off x="4508853" y="3512726"/>
              <a:ext cx="1232792" cy="1200329"/>
            </a:xfrm>
            <a:prstGeom prst="rect">
              <a:avLst/>
            </a:prstGeom>
            <a:solidFill>
              <a:srgbClr val="004564"/>
            </a:solidFill>
            <a:ln>
              <a:solidFill>
                <a:srgbClr val="0045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文本框 8"/>
            <p:cNvSpPr txBox="1"/>
            <p:nvPr/>
          </p:nvSpPr>
          <p:spPr>
            <a:xfrm>
              <a:off x="4471322" y="3465286"/>
              <a:ext cx="1307855" cy="1198880"/>
            </a:xfrm>
            <a:prstGeom prst="rect">
              <a:avLst/>
            </a:prstGeom>
            <a:noFill/>
          </p:spPr>
          <p:txBody>
            <a:bodyPr wrap="square" rtlCol="0" anchor="ctr">
              <a:spAutoFit/>
            </a:bodyPr>
            <a:lstStyle/>
            <a:p>
              <a:pPr algn="ctr"/>
              <a:r>
                <a:rPr lang="zh-CN" altLang="en-US" sz="7200" dirty="0">
                  <a:solidFill>
                    <a:schemeClr val="bg1"/>
                  </a:solidFill>
                  <a:cs typeface="+mn-ea"/>
                  <a:sym typeface="+mn-lt"/>
                </a:rPr>
                <a:t>景</a:t>
              </a:r>
              <a:endParaRPr lang="zh-CN" altLang="en-US" sz="7200" dirty="0">
                <a:solidFill>
                  <a:schemeClr val="bg1"/>
                </a:solidFill>
                <a:cs typeface="+mn-ea"/>
                <a:sym typeface="+mn-lt"/>
              </a:endParaRPr>
            </a:p>
          </p:txBody>
        </p:sp>
      </p:grpSp>
      <p:grpSp>
        <p:nvGrpSpPr>
          <p:cNvPr id="12" name="组合 11"/>
          <p:cNvGrpSpPr/>
          <p:nvPr/>
        </p:nvGrpSpPr>
        <p:grpSpPr>
          <a:xfrm>
            <a:off x="3993731" y="1497689"/>
            <a:ext cx="1307855" cy="1200329"/>
            <a:chOff x="4396259" y="1221918"/>
            <a:chExt cx="1307855" cy="1200329"/>
          </a:xfrm>
        </p:grpSpPr>
        <p:sp>
          <p:nvSpPr>
            <p:cNvPr id="8" name="文本框 7"/>
            <p:cNvSpPr txBox="1"/>
            <p:nvPr/>
          </p:nvSpPr>
          <p:spPr>
            <a:xfrm>
              <a:off x="4396259" y="1222108"/>
              <a:ext cx="1307855" cy="1198880"/>
            </a:xfrm>
            <a:prstGeom prst="rect">
              <a:avLst/>
            </a:prstGeom>
            <a:noFill/>
          </p:spPr>
          <p:txBody>
            <a:bodyPr wrap="square" rtlCol="0" anchor="ctr">
              <a:spAutoFit/>
            </a:bodyPr>
            <a:lstStyle/>
            <a:p>
              <a:pPr algn="ctr"/>
              <a:r>
                <a:rPr lang="zh-CN" altLang="en-US" sz="7200" dirty="0">
                  <a:solidFill>
                    <a:srgbClr val="004564"/>
                  </a:solidFill>
                  <a:ea typeface="宋体" panose="02010600030101010101" pitchFamily="2" charset="-122"/>
                  <a:cs typeface="+mn-ea"/>
                  <a:sym typeface="+mn-lt"/>
                </a:rPr>
                <a:t>背</a:t>
              </a:r>
              <a:endParaRPr lang="zh-CN" altLang="en-US" sz="7200" dirty="0">
                <a:solidFill>
                  <a:srgbClr val="004564"/>
                </a:solidFill>
                <a:ea typeface="宋体" panose="02010600030101010101" pitchFamily="2" charset="-122"/>
                <a:cs typeface="+mn-ea"/>
                <a:sym typeface="+mn-lt"/>
              </a:endParaRPr>
            </a:p>
          </p:txBody>
        </p:sp>
        <p:sp>
          <p:nvSpPr>
            <p:cNvPr id="10" name="矩形 9"/>
            <p:cNvSpPr/>
            <p:nvPr/>
          </p:nvSpPr>
          <p:spPr>
            <a:xfrm>
              <a:off x="4446012" y="1221918"/>
              <a:ext cx="1232792" cy="1200329"/>
            </a:xfrm>
            <a:prstGeom prst="rect">
              <a:avLst/>
            </a:prstGeom>
            <a:noFill/>
            <a:ln>
              <a:solidFill>
                <a:srgbClr val="0045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8" name="文本框 17"/>
          <p:cNvSpPr txBox="1"/>
          <p:nvPr/>
        </p:nvSpPr>
        <p:spPr>
          <a:xfrm>
            <a:off x="6185535" y="1247775"/>
            <a:ext cx="4640580" cy="1198880"/>
          </a:xfrm>
          <a:prstGeom prst="rect">
            <a:avLst/>
          </a:prstGeom>
          <a:noFill/>
        </p:spPr>
        <p:txBody>
          <a:bodyPr wrap="square" rtlCol="0" anchor="ctr">
            <a:spAutoFit/>
          </a:bodyPr>
          <a:lstStyle/>
          <a:p>
            <a:r>
              <a:rPr lang="en-US" altLang="zh-CN" sz="2400" dirty="0">
                <a:latin typeface="微软雅黑" panose="020B0503020204020204" pitchFamily="34" charset="-122"/>
                <a:ea typeface="微软雅黑" panose="020B0503020204020204" pitchFamily="34" charset="-122"/>
                <a:cs typeface="微软雅黑" panose="020B0503020204020204" pitchFamily="34" charset="-122"/>
                <a:sym typeface="+mn-lt"/>
              </a:rPr>
              <a:t> </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mn-lt"/>
              </a:rPr>
              <a:t>为贯彻落实党的十八届四中全会《关于全面推进依法治国若干重大问题的决定》部署；</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20" name="文本框 19"/>
          <p:cNvSpPr txBox="1"/>
          <p:nvPr/>
        </p:nvSpPr>
        <p:spPr>
          <a:xfrm>
            <a:off x="6275705" y="3522345"/>
            <a:ext cx="4759960" cy="829945"/>
          </a:xfrm>
          <a:prstGeom prst="rect">
            <a:avLst/>
          </a:prstGeom>
          <a:noFill/>
        </p:spPr>
        <p:txBody>
          <a:bodyPr wrap="square" rtlCol="0" anchor="ctr">
            <a:spAutoFit/>
          </a:bodyPr>
          <a:lstStyle/>
          <a:p>
            <a:r>
              <a:rPr lang="zh-CN" altLang="en-US" sz="2400" dirty="0">
                <a:latin typeface="微软雅黑" panose="020B0503020204020204" pitchFamily="34" charset="-122"/>
                <a:ea typeface="微软雅黑" panose="020B0503020204020204" pitchFamily="34" charset="-122"/>
                <a:cs typeface="+mn-ea"/>
                <a:sym typeface="+mn-lt"/>
              </a:rPr>
              <a:t>防止违规干预司法活动，保障独立公正司法；</a:t>
            </a:r>
            <a:endParaRPr lang="zh-CN" altLang="en-US" sz="2400" dirty="0">
              <a:latin typeface="微软雅黑" panose="020B0503020204020204" pitchFamily="34" charset="-122"/>
              <a:ea typeface="微软雅黑" panose="020B0503020204020204" pitchFamily="34" charset="-122"/>
              <a:cs typeface="+mn-ea"/>
              <a:sym typeface="+mn-lt"/>
            </a:endParaRPr>
          </a:p>
        </p:txBody>
      </p:sp>
      <p:sp>
        <p:nvSpPr>
          <p:cNvPr id="22" name="文本框 21"/>
          <p:cNvSpPr txBox="1"/>
          <p:nvPr/>
        </p:nvSpPr>
        <p:spPr>
          <a:xfrm>
            <a:off x="6271260" y="5112703"/>
            <a:ext cx="4764405" cy="829945"/>
          </a:xfrm>
          <a:prstGeom prst="rect">
            <a:avLst/>
          </a:prstGeom>
          <a:noFill/>
        </p:spPr>
        <p:txBody>
          <a:bodyPr wrap="square" rtlCol="0" anchor="ctr">
            <a:spAutoFit/>
          </a:bodyPr>
          <a:lstStyle/>
          <a:p>
            <a:r>
              <a:rPr sz="2400" dirty="0">
                <a:latin typeface="微软雅黑" panose="020B0503020204020204" pitchFamily="34" charset="-122"/>
                <a:ea typeface="微软雅黑" panose="020B0503020204020204" pitchFamily="34" charset="-122"/>
                <a:cs typeface="微软雅黑" panose="020B0503020204020204" pitchFamily="34" charset="-122"/>
                <a:sym typeface="+mn-lt"/>
              </a:rPr>
              <a:t>中办国办、中央政法委、“五部委”先后出台了“三个规定”。</a:t>
            </a:r>
            <a:endParaRPr sz="2400" dirty="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750"/>
                                        <p:tgtEl>
                                          <p:spTgt spid="2"/>
                                        </p:tgtEl>
                                      </p:cBhvr>
                                    </p:animEffect>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4" grpId="0" bldLvl="0" animBg="1"/>
      <p:bldP spid="18" grpId="0"/>
      <p:bldP spid="20"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chemeClr val="bg1"/>
                </a:solidFill>
                <a:cs typeface="+mn-ea"/>
                <a:sym typeface="+mn-lt"/>
              </a:rPr>
              <a:t>“三个规定”的目的</a:t>
            </a:r>
            <a:endParaRPr lang="zh-CN" altLang="en-US" dirty="0">
              <a:solidFill>
                <a:schemeClr val="bg1"/>
              </a:solidFill>
              <a:latin typeface="+mn-lt"/>
              <a:ea typeface="+mn-ea"/>
              <a:cs typeface="+mn-ea"/>
              <a:sym typeface="+mn-lt"/>
            </a:endParaRPr>
          </a:p>
        </p:txBody>
      </p:sp>
      <p:pic>
        <p:nvPicPr>
          <p:cNvPr id="3"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724414" y="1878378"/>
            <a:ext cx="4309489" cy="285823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21"/>
          <p:cNvSpPr txBox="1"/>
          <p:nvPr/>
        </p:nvSpPr>
        <p:spPr>
          <a:xfrm>
            <a:off x="971718" y="1509823"/>
            <a:ext cx="3248660" cy="368300"/>
          </a:xfrm>
          <a:prstGeom prst="rect">
            <a:avLst/>
          </a:prstGeom>
          <a:noFill/>
        </p:spPr>
        <p:txBody>
          <a:bodyPr wrap="none" rtlCol="0">
            <a:spAutoFit/>
          </a:bodyPr>
          <a:lstStyle/>
          <a:p>
            <a:pPr algn="l"/>
            <a:r>
              <a:rPr lang="zh-CN" altLang="en-US" b="1" dirty="0">
                <a:solidFill>
                  <a:schemeClr val="bg1">
                    <a:lumMod val="50000"/>
                  </a:schemeClr>
                </a:solidFill>
                <a:cs typeface="+mn-ea"/>
                <a:sym typeface="+mn-lt"/>
              </a:rPr>
              <a:t>了解“三个规定”的背景、目的。</a:t>
            </a:r>
            <a:endParaRPr lang="zh-CN" altLang="en-US" b="1" dirty="0">
              <a:solidFill>
                <a:schemeClr val="bg1">
                  <a:lumMod val="50000"/>
                </a:schemeClr>
              </a:solidFill>
              <a:cs typeface="+mn-ea"/>
              <a:sym typeface="+mn-lt"/>
            </a:endParaRPr>
          </a:p>
        </p:txBody>
      </p:sp>
      <p:sp>
        <p:nvSpPr>
          <p:cNvPr id="6" name="TextBox 15"/>
          <p:cNvSpPr txBox="1"/>
          <p:nvPr/>
        </p:nvSpPr>
        <p:spPr>
          <a:xfrm>
            <a:off x="676275" y="2075180"/>
            <a:ext cx="5617845" cy="3415030"/>
          </a:xfrm>
          <a:prstGeom prst="rect">
            <a:avLst/>
          </a:prstGeom>
          <a:noFill/>
        </p:spPr>
        <p:txBody>
          <a:bodyPr wrap="square" rtlCol="0">
            <a:spAutoFit/>
          </a:bodyPr>
          <a:lstStyle/>
          <a:p>
            <a:pPr marL="171450" indent="-171450">
              <a:lnSpc>
                <a:spcPct val="150000"/>
              </a:lnSpc>
              <a:buFont typeface="Wingdings" panose="05000000000000000000" pitchFamily="2" charset="2"/>
              <a:buChar char="Ø"/>
            </a:pPr>
            <a:r>
              <a:rPr sz="16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  “三个规定”旨在从司法机关外部、司法机关内部和办案人员自身三个层面阻断影响独立公正司法的因素，形成全方位立体式保障司法机关独立公正司法的制度体系，对于防止司法案件受到违规干预和司法人员被“围猎”，保障独立、公正、廉洁司法，具有重大而深远的意义。</a:t>
            </a:r>
            <a:endParaRPr sz="16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marL="171450" indent="-171450">
              <a:lnSpc>
                <a:spcPct val="150000"/>
              </a:lnSpc>
              <a:buFont typeface="Wingdings" panose="05000000000000000000" pitchFamily="2" charset="2"/>
              <a:buChar char="Ø"/>
            </a:pPr>
            <a:r>
              <a:rPr sz="16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    然而，“三个规定”落实和党中央的要求还有差距。在这次政法队伍教育整顿工作中，全国试点办把违反防止干预司法“三个规定”摆到了“六大顽瘴痼疾”第一位，要求进行专项整治。</a:t>
            </a:r>
            <a:endParaRPr sz="16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4" name="图片 3" descr="9bb6c7b8ccc11cf2bf7d4860f4b6bfd"/>
          <p:cNvPicPr>
            <a:picLocks noChangeAspect="1"/>
          </p:cNvPicPr>
          <p:nvPr/>
        </p:nvPicPr>
        <p:blipFill>
          <a:blip r:embed="rId2"/>
          <a:stretch>
            <a:fillRect/>
          </a:stretch>
        </p:blipFill>
        <p:spPr>
          <a:xfrm>
            <a:off x="-9525" y="-86995"/>
            <a:ext cx="1359535" cy="13595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 presetClass="entr" presetSubtype="2" fill="hold" grpId="0" nodeType="afterEffect" p14:presetBounceEnd="28000">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14:bounceEnd="28000">
                                          <p:cBhvr additive="base">
                                            <p:cTn id="11" dur="700" fill="hold"/>
                                            <p:tgtEl>
                                              <p:spTgt spid="5"/>
                                            </p:tgtEl>
                                            <p:attrNameLst>
                                              <p:attrName>ppt_x</p:attrName>
                                            </p:attrNameLst>
                                          </p:cBhvr>
                                          <p:tavLst>
                                            <p:tav tm="0">
                                              <p:val>
                                                <p:strVal val="1+#ppt_w/2"/>
                                              </p:val>
                                            </p:tav>
                                            <p:tav tm="100000">
                                              <p:val>
                                                <p:strVal val="#ppt_x"/>
                                              </p:val>
                                            </p:tav>
                                          </p:tavLst>
                                        </p:anim>
                                        <p:anim calcmode="lin" valueType="num" p14:bounceEnd="28000">
                                          <p:cBhvr additive="base">
                                            <p:cTn id="12" dur="700" fill="hold"/>
                                            <p:tgtEl>
                                              <p:spTgt spid="5"/>
                                            </p:tgtEl>
                                            <p:attrNameLst>
                                              <p:attrName>ppt_y</p:attrName>
                                            </p:attrNameLst>
                                          </p:cBhvr>
                                          <p:tavLst>
                                            <p:tav tm="0">
                                              <p:val>
                                                <p:strVal val="#ppt_y"/>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 presetClass="entr" presetSubtype="2"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00" fill="hold"/>
                                            <p:tgtEl>
                                              <p:spTgt spid="5"/>
                                            </p:tgtEl>
                                            <p:attrNameLst>
                                              <p:attrName>ppt_x</p:attrName>
                                            </p:attrNameLst>
                                          </p:cBhvr>
                                          <p:tavLst>
                                            <p:tav tm="0">
                                              <p:val>
                                                <p:strVal val="1+#ppt_w/2"/>
                                              </p:val>
                                            </p:tav>
                                            <p:tav tm="100000">
                                              <p:val>
                                                <p:strVal val="#ppt_x"/>
                                              </p:val>
                                            </p:tav>
                                          </p:tavLst>
                                        </p:anim>
                                        <p:anim calcmode="lin" valueType="num">
                                          <p:cBhvr additive="base">
                                            <p:cTn id="12" dur="700" fill="hold"/>
                                            <p:tgtEl>
                                              <p:spTgt spid="5"/>
                                            </p:tgtEl>
                                            <p:attrNameLst>
                                              <p:attrName>ppt_y</p:attrName>
                                            </p:attrNameLst>
                                          </p:cBhvr>
                                          <p:tavLst>
                                            <p:tav tm="0">
                                              <p:val>
                                                <p:strVal val="#ppt_y"/>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p:cNvSpPr/>
          <p:nvPr/>
        </p:nvSpPr>
        <p:spPr>
          <a:xfrm>
            <a:off x="1537606" y="1992084"/>
            <a:ext cx="2982687" cy="2275116"/>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文本框 16"/>
          <p:cNvSpPr txBox="1"/>
          <p:nvPr/>
        </p:nvSpPr>
        <p:spPr>
          <a:xfrm>
            <a:off x="4867275" y="2198459"/>
            <a:ext cx="6329680" cy="1850390"/>
          </a:xfrm>
          <a:prstGeom prst="rect">
            <a:avLst/>
          </a:prstGeom>
          <a:noFill/>
        </p:spPr>
        <p:txBody>
          <a:bodyPr wrap="none" rtlCol="0">
            <a:spAutoFit/>
          </a:bodyPr>
          <a:lstStyle/>
          <a:p>
            <a:pPr algn="l">
              <a:lnSpc>
                <a:spcPct val="130000"/>
              </a:lnSpc>
            </a:pPr>
            <a:r>
              <a:rPr sz="4400" dirty="0">
                <a:solidFill>
                  <a:schemeClr val="bg1"/>
                </a:solidFill>
                <a:latin typeface="微软雅黑" panose="020B0503020204020204" pitchFamily="34" charset="-122"/>
                <a:ea typeface="微软雅黑" panose="020B0503020204020204" pitchFamily="34" charset="-122"/>
                <a:cs typeface="+mn-ea"/>
                <a:sym typeface="+mn-lt"/>
              </a:rPr>
              <a:t>检察机关哪些人员需填报</a:t>
            </a:r>
            <a:endParaRPr sz="4400" dirty="0">
              <a:solidFill>
                <a:schemeClr val="bg1"/>
              </a:solidFill>
              <a:latin typeface="微软雅黑" panose="020B0503020204020204" pitchFamily="34" charset="-122"/>
              <a:ea typeface="微软雅黑" panose="020B0503020204020204" pitchFamily="34" charset="-122"/>
              <a:cs typeface="+mn-ea"/>
              <a:sym typeface="+mn-lt"/>
            </a:endParaRPr>
          </a:p>
          <a:p>
            <a:pPr algn="l">
              <a:lnSpc>
                <a:spcPct val="130000"/>
              </a:lnSpc>
            </a:pPr>
            <a:r>
              <a:rPr sz="4400" dirty="0">
                <a:solidFill>
                  <a:schemeClr val="bg1"/>
                </a:solidFill>
                <a:latin typeface="微软雅黑" panose="020B0503020204020204" pitchFamily="34" charset="-122"/>
                <a:ea typeface="微软雅黑" panose="020B0503020204020204" pitchFamily="34" charset="-122"/>
                <a:cs typeface="+mn-ea"/>
                <a:sym typeface="+mn-lt"/>
              </a:rPr>
              <a:t>三个规定的事项？</a:t>
            </a:r>
            <a:endParaRPr sz="4400" dirty="0">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4" name="图片 3" descr="9bb6c7b8ccc11cf2bf7d4860f4b6bfd"/>
          <p:cNvPicPr>
            <a:picLocks noChangeAspect="1"/>
          </p:cNvPicPr>
          <p:nvPr/>
        </p:nvPicPr>
        <p:blipFill>
          <a:blip r:embed="rId1"/>
          <a:stretch>
            <a:fillRect/>
          </a:stretch>
        </p:blipFill>
        <p:spPr>
          <a:xfrm>
            <a:off x="552450" y="300990"/>
            <a:ext cx="1505585" cy="1505585"/>
          </a:xfrm>
          <a:prstGeom prst="rect">
            <a:avLst/>
          </a:prstGeom>
        </p:spPr>
      </p:pic>
      <p:sp>
        <p:nvSpPr>
          <p:cNvPr id="2" name="文本框 1"/>
          <p:cNvSpPr txBox="1"/>
          <p:nvPr/>
        </p:nvSpPr>
        <p:spPr>
          <a:xfrm>
            <a:off x="2049234" y="2160518"/>
            <a:ext cx="1959429" cy="1938020"/>
          </a:xfrm>
          <a:prstGeom prst="rect">
            <a:avLst/>
          </a:prstGeom>
          <a:noFill/>
        </p:spPr>
        <p:txBody>
          <a:bodyPr wrap="square" rtlCol="0">
            <a:spAutoFit/>
          </a:bodyPr>
          <a:p>
            <a:pPr algn="ctr"/>
            <a:r>
              <a:rPr lang="zh-CN" altLang="en-US" sz="6000" dirty="0">
                <a:solidFill>
                  <a:schemeClr val="bg1"/>
                </a:solidFill>
                <a:latin typeface="微软雅黑" panose="020B0503020204020204" pitchFamily="34" charset="-122"/>
                <a:ea typeface="微软雅黑" panose="020B0503020204020204" pitchFamily="34" charset="-122"/>
                <a:cs typeface="+mn-ea"/>
                <a:sym typeface="+mn-lt"/>
              </a:rPr>
              <a:t>三个规定</a:t>
            </a:r>
            <a:endParaRPr lang="zh-CN" altLang="en-US" sz="6000" dirty="0">
              <a:solidFill>
                <a:schemeClr val="bg1"/>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5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1" cstate="print">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938875" y="2189056"/>
            <a:ext cx="4407718" cy="294167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2"/>
          <p:cNvSpPr txBox="1"/>
          <p:nvPr/>
        </p:nvSpPr>
        <p:spPr bwMode="auto">
          <a:xfrm>
            <a:off x="7808437" y="1553056"/>
            <a:ext cx="1407160" cy="460375"/>
          </a:xfrm>
          <a:prstGeom prst="rect">
            <a:avLst/>
          </a:prstGeom>
          <a:noFill/>
        </p:spPr>
        <p:txBody>
          <a:bodyPr wrap="none">
            <a:spAutoFit/>
          </a:bodyPr>
          <a:lstStyle>
            <a:defPPr>
              <a:defRPr lang="zh-CN"/>
            </a:defPPr>
            <a:lvl1pPr algn="ctr" fontAlgn="auto">
              <a:spcBef>
                <a:spcPts val="0"/>
              </a:spcBef>
              <a:spcAft>
                <a:spcPts val="0"/>
              </a:spcAft>
              <a:defRPr sz="12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pPr algn="l"/>
            <a:r>
              <a:rPr lang="zh-CN" altLang="en-US" sz="2400" b="1" spc="0" dirty="0">
                <a:solidFill>
                  <a:schemeClr val="bg1">
                    <a:lumMod val="50000"/>
                  </a:schemeClr>
                </a:solidFill>
                <a:latin typeface="+mn-lt"/>
                <a:ea typeface="+mn-ea"/>
                <a:cs typeface="+mn-ea"/>
                <a:sym typeface="+mn-lt"/>
              </a:rPr>
              <a:t>填报人员</a:t>
            </a:r>
            <a:endParaRPr lang="zh-CN" altLang="en-US" sz="2400" b="1" spc="0" dirty="0">
              <a:solidFill>
                <a:schemeClr val="bg1">
                  <a:lumMod val="50000"/>
                </a:schemeClr>
              </a:solidFill>
              <a:latin typeface="+mn-lt"/>
              <a:ea typeface="+mn-ea"/>
              <a:cs typeface="+mn-ea"/>
              <a:sym typeface="+mn-lt"/>
            </a:endParaRPr>
          </a:p>
        </p:txBody>
      </p:sp>
      <p:sp>
        <p:nvSpPr>
          <p:cNvPr id="12" name="标题 11"/>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检察机关哪些人员需填报三个规定的事项？</a:t>
            </a:r>
            <a:endParaRPr lang="zh-CN" altLang="en-US" dirty="0">
              <a:latin typeface="微软雅黑" panose="020B0503020204020204" pitchFamily="34" charset="-122"/>
              <a:ea typeface="微软雅黑" panose="020B0503020204020204" pitchFamily="34" charset="-122"/>
            </a:endParaRPr>
          </a:p>
        </p:txBody>
      </p:sp>
      <p:grpSp>
        <p:nvGrpSpPr>
          <p:cNvPr id="53" name="组合 52"/>
          <p:cNvGrpSpPr/>
          <p:nvPr/>
        </p:nvGrpSpPr>
        <p:grpSpPr>
          <a:xfrm>
            <a:off x="5751139" y="2497609"/>
            <a:ext cx="377320" cy="527365"/>
            <a:chOff x="6207126" y="3132138"/>
            <a:chExt cx="814388" cy="1138238"/>
          </a:xfrm>
          <a:solidFill>
            <a:srgbClr val="4F5A69"/>
          </a:solidFill>
        </p:grpSpPr>
        <p:sp>
          <p:nvSpPr>
            <p:cNvPr id="54" name="Oval 101"/>
            <p:cNvSpPr>
              <a:spLocks noChangeArrowheads="1"/>
            </p:cNvSpPr>
            <p:nvPr/>
          </p:nvSpPr>
          <p:spPr bwMode="auto">
            <a:xfrm>
              <a:off x="6378576" y="3173413"/>
              <a:ext cx="458788" cy="458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5" name="Freeform 102"/>
            <p:cNvSpPr/>
            <p:nvPr/>
          </p:nvSpPr>
          <p:spPr bwMode="auto">
            <a:xfrm>
              <a:off x="6580188" y="3652838"/>
              <a:ext cx="65088" cy="209550"/>
            </a:xfrm>
            <a:custGeom>
              <a:avLst/>
              <a:gdLst>
                <a:gd name="T0" fmla="*/ 16 w 56"/>
                <a:gd name="T1" fmla="*/ 10 h 179"/>
                <a:gd name="T2" fmla="*/ 1 w 56"/>
                <a:gd name="T3" fmla="*/ 140 h 179"/>
                <a:gd name="T4" fmla="*/ 9 w 56"/>
                <a:gd name="T5" fmla="*/ 163 h 179"/>
                <a:gd name="T6" fmla="*/ 22 w 56"/>
                <a:gd name="T7" fmla="*/ 176 h 179"/>
                <a:gd name="T8" fmla="*/ 32 w 56"/>
                <a:gd name="T9" fmla="*/ 176 h 179"/>
                <a:gd name="T10" fmla="*/ 51 w 56"/>
                <a:gd name="T11" fmla="*/ 160 h 179"/>
                <a:gd name="T12" fmla="*/ 55 w 56"/>
                <a:gd name="T13" fmla="*/ 148 h 179"/>
                <a:gd name="T14" fmla="*/ 38 w 56"/>
                <a:gd name="T15" fmla="*/ 10 h 179"/>
                <a:gd name="T16" fmla="*/ 27 w 56"/>
                <a:gd name="T17" fmla="*/ 0 h 179"/>
                <a:gd name="T18" fmla="*/ 16 w 56"/>
                <a:gd name="T19" fmla="*/ 1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179">
                  <a:moveTo>
                    <a:pt x="16" y="10"/>
                  </a:moveTo>
                  <a:cubicBezTo>
                    <a:pt x="1" y="140"/>
                    <a:pt x="1" y="140"/>
                    <a:pt x="1" y="140"/>
                  </a:cubicBezTo>
                  <a:cubicBezTo>
                    <a:pt x="0" y="149"/>
                    <a:pt x="3" y="157"/>
                    <a:pt x="9" y="163"/>
                  </a:cubicBezTo>
                  <a:cubicBezTo>
                    <a:pt x="22" y="176"/>
                    <a:pt x="22" y="176"/>
                    <a:pt x="22" y="176"/>
                  </a:cubicBezTo>
                  <a:cubicBezTo>
                    <a:pt x="25" y="179"/>
                    <a:pt x="29" y="179"/>
                    <a:pt x="32" y="176"/>
                  </a:cubicBezTo>
                  <a:cubicBezTo>
                    <a:pt x="51" y="160"/>
                    <a:pt x="51" y="160"/>
                    <a:pt x="51" y="160"/>
                  </a:cubicBezTo>
                  <a:cubicBezTo>
                    <a:pt x="54" y="157"/>
                    <a:pt x="56" y="152"/>
                    <a:pt x="55" y="148"/>
                  </a:cubicBezTo>
                  <a:cubicBezTo>
                    <a:pt x="38" y="10"/>
                    <a:pt x="38" y="10"/>
                    <a:pt x="38" y="10"/>
                  </a:cubicBezTo>
                  <a:cubicBezTo>
                    <a:pt x="37" y="4"/>
                    <a:pt x="32" y="0"/>
                    <a:pt x="27" y="0"/>
                  </a:cubicBezTo>
                  <a:cubicBezTo>
                    <a:pt x="21" y="0"/>
                    <a:pt x="16" y="4"/>
                    <a:pt x="1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6" name="Freeform 103"/>
            <p:cNvSpPr/>
            <p:nvPr/>
          </p:nvSpPr>
          <p:spPr bwMode="auto">
            <a:xfrm>
              <a:off x="6207126" y="3667126"/>
              <a:ext cx="814388" cy="603250"/>
            </a:xfrm>
            <a:custGeom>
              <a:avLst/>
              <a:gdLst>
                <a:gd name="T0" fmla="*/ 111 w 695"/>
                <a:gd name="T1" fmla="*/ 0 h 515"/>
                <a:gd name="T2" fmla="*/ 163 w 695"/>
                <a:gd name="T3" fmla="*/ 0 h 515"/>
                <a:gd name="T4" fmla="*/ 225 w 695"/>
                <a:gd name="T5" fmla="*/ 36 h 515"/>
                <a:gd name="T6" fmla="*/ 337 w 695"/>
                <a:gd name="T7" fmla="*/ 237 h 515"/>
                <a:gd name="T8" fmla="*/ 353 w 695"/>
                <a:gd name="T9" fmla="*/ 237 h 515"/>
                <a:gd name="T10" fmla="*/ 468 w 695"/>
                <a:gd name="T11" fmla="*/ 39 h 515"/>
                <a:gd name="T12" fmla="*/ 521 w 695"/>
                <a:gd name="T13" fmla="*/ 8 h 515"/>
                <a:gd name="T14" fmla="*/ 575 w 695"/>
                <a:gd name="T15" fmla="*/ 8 h 515"/>
                <a:gd name="T16" fmla="*/ 623 w 695"/>
                <a:gd name="T17" fmla="*/ 24 h 515"/>
                <a:gd name="T18" fmla="*/ 624 w 695"/>
                <a:gd name="T19" fmla="*/ 25 h 515"/>
                <a:gd name="T20" fmla="*/ 674 w 695"/>
                <a:gd name="T21" fmla="*/ 77 h 515"/>
                <a:gd name="T22" fmla="*/ 695 w 695"/>
                <a:gd name="T23" fmla="*/ 147 h 515"/>
                <a:gd name="T24" fmla="*/ 695 w 695"/>
                <a:gd name="T25" fmla="*/ 477 h 515"/>
                <a:gd name="T26" fmla="*/ 657 w 695"/>
                <a:gd name="T27" fmla="*/ 515 h 515"/>
                <a:gd name="T28" fmla="*/ 31 w 695"/>
                <a:gd name="T29" fmla="*/ 515 h 515"/>
                <a:gd name="T30" fmla="*/ 0 w 695"/>
                <a:gd name="T31" fmla="*/ 484 h 515"/>
                <a:gd name="T32" fmla="*/ 0 w 695"/>
                <a:gd name="T33" fmla="*/ 135 h 515"/>
                <a:gd name="T34" fmla="*/ 24 w 695"/>
                <a:gd name="T35" fmla="*/ 60 h 515"/>
                <a:gd name="T36" fmla="*/ 61 w 695"/>
                <a:gd name="T37" fmla="*/ 20 h 515"/>
                <a:gd name="T38" fmla="*/ 68 w 695"/>
                <a:gd name="T39" fmla="*/ 15 h 515"/>
                <a:gd name="T40" fmla="*/ 111 w 695"/>
                <a:gd name="T41" fmla="*/ 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5" h="515">
                  <a:moveTo>
                    <a:pt x="111" y="0"/>
                  </a:moveTo>
                  <a:cubicBezTo>
                    <a:pt x="163" y="0"/>
                    <a:pt x="163" y="0"/>
                    <a:pt x="163" y="0"/>
                  </a:cubicBezTo>
                  <a:cubicBezTo>
                    <a:pt x="189" y="0"/>
                    <a:pt x="212" y="14"/>
                    <a:pt x="225" y="36"/>
                  </a:cubicBezTo>
                  <a:cubicBezTo>
                    <a:pt x="337" y="237"/>
                    <a:pt x="337" y="237"/>
                    <a:pt x="337" y="237"/>
                  </a:cubicBezTo>
                  <a:cubicBezTo>
                    <a:pt x="340" y="243"/>
                    <a:pt x="349" y="243"/>
                    <a:pt x="353" y="237"/>
                  </a:cubicBezTo>
                  <a:cubicBezTo>
                    <a:pt x="468" y="39"/>
                    <a:pt x="468" y="39"/>
                    <a:pt x="468" y="39"/>
                  </a:cubicBezTo>
                  <a:cubicBezTo>
                    <a:pt x="479" y="20"/>
                    <a:pt x="499" y="8"/>
                    <a:pt x="521" y="8"/>
                  </a:cubicBezTo>
                  <a:cubicBezTo>
                    <a:pt x="575" y="8"/>
                    <a:pt x="575" y="8"/>
                    <a:pt x="575" y="8"/>
                  </a:cubicBezTo>
                  <a:cubicBezTo>
                    <a:pt x="592" y="8"/>
                    <a:pt x="609" y="13"/>
                    <a:pt x="623" y="24"/>
                  </a:cubicBezTo>
                  <a:cubicBezTo>
                    <a:pt x="624" y="25"/>
                    <a:pt x="624" y="25"/>
                    <a:pt x="624" y="25"/>
                  </a:cubicBezTo>
                  <a:cubicBezTo>
                    <a:pt x="644" y="39"/>
                    <a:pt x="660" y="56"/>
                    <a:pt x="674" y="77"/>
                  </a:cubicBezTo>
                  <a:cubicBezTo>
                    <a:pt x="687" y="98"/>
                    <a:pt x="695" y="122"/>
                    <a:pt x="695" y="147"/>
                  </a:cubicBezTo>
                  <a:cubicBezTo>
                    <a:pt x="695" y="477"/>
                    <a:pt x="695" y="477"/>
                    <a:pt x="695" y="477"/>
                  </a:cubicBezTo>
                  <a:cubicBezTo>
                    <a:pt x="695" y="498"/>
                    <a:pt x="678" y="515"/>
                    <a:pt x="657" y="515"/>
                  </a:cubicBezTo>
                  <a:cubicBezTo>
                    <a:pt x="31" y="515"/>
                    <a:pt x="31" y="515"/>
                    <a:pt x="31" y="515"/>
                  </a:cubicBezTo>
                  <a:cubicBezTo>
                    <a:pt x="14" y="515"/>
                    <a:pt x="0" y="501"/>
                    <a:pt x="0" y="484"/>
                  </a:cubicBezTo>
                  <a:cubicBezTo>
                    <a:pt x="0" y="135"/>
                    <a:pt x="0" y="135"/>
                    <a:pt x="0" y="135"/>
                  </a:cubicBezTo>
                  <a:cubicBezTo>
                    <a:pt x="0" y="108"/>
                    <a:pt x="8" y="82"/>
                    <a:pt x="24" y="60"/>
                  </a:cubicBezTo>
                  <a:cubicBezTo>
                    <a:pt x="34" y="45"/>
                    <a:pt x="47" y="31"/>
                    <a:pt x="61" y="20"/>
                  </a:cubicBezTo>
                  <a:cubicBezTo>
                    <a:pt x="68" y="15"/>
                    <a:pt x="68" y="15"/>
                    <a:pt x="68" y="15"/>
                  </a:cubicBezTo>
                  <a:cubicBezTo>
                    <a:pt x="80" y="6"/>
                    <a:pt x="95" y="0"/>
                    <a:pt x="1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7" name="Freeform 104"/>
            <p:cNvSpPr/>
            <p:nvPr/>
          </p:nvSpPr>
          <p:spPr bwMode="auto">
            <a:xfrm>
              <a:off x="6291263" y="3986213"/>
              <a:ext cx="203200" cy="41275"/>
            </a:xfrm>
            <a:custGeom>
              <a:avLst/>
              <a:gdLst>
                <a:gd name="T0" fmla="*/ 156 w 173"/>
                <a:gd name="T1" fmla="*/ 35 h 35"/>
                <a:gd name="T2" fmla="*/ 18 w 173"/>
                <a:gd name="T3" fmla="*/ 35 h 35"/>
                <a:gd name="T4" fmla="*/ 0 w 173"/>
                <a:gd name="T5" fmla="*/ 18 h 35"/>
                <a:gd name="T6" fmla="*/ 18 w 173"/>
                <a:gd name="T7" fmla="*/ 0 h 35"/>
                <a:gd name="T8" fmla="*/ 156 w 173"/>
                <a:gd name="T9" fmla="*/ 0 h 35"/>
                <a:gd name="T10" fmla="*/ 173 w 173"/>
                <a:gd name="T11" fmla="*/ 18 h 35"/>
                <a:gd name="T12" fmla="*/ 156 w 173"/>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73" h="35">
                  <a:moveTo>
                    <a:pt x="156" y="35"/>
                  </a:moveTo>
                  <a:cubicBezTo>
                    <a:pt x="18" y="35"/>
                    <a:pt x="18" y="35"/>
                    <a:pt x="18" y="35"/>
                  </a:cubicBezTo>
                  <a:cubicBezTo>
                    <a:pt x="8" y="35"/>
                    <a:pt x="0" y="27"/>
                    <a:pt x="0" y="18"/>
                  </a:cubicBezTo>
                  <a:cubicBezTo>
                    <a:pt x="0" y="8"/>
                    <a:pt x="8" y="0"/>
                    <a:pt x="18" y="0"/>
                  </a:cubicBezTo>
                  <a:cubicBezTo>
                    <a:pt x="156" y="0"/>
                    <a:pt x="156" y="0"/>
                    <a:pt x="156" y="0"/>
                  </a:cubicBezTo>
                  <a:cubicBezTo>
                    <a:pt x="166" y="0"/>
                    <a:pt x="173" y="8"/>
                    <a:pt x="173" y="18"/>
                  </a:cubicBezTo>
                  <a:cubicBezTo>
                    <a:pt x="173" y="27"/>
                    <a:pt x="166" y="35"/>
                    <a:pt x="15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8" name="Freeform 109"/>
            <p:cNvSpPr/>
            <p:nvPr/>
          </p:nvSpPr>
          <p:spPr bwMode="auto">
            <a:xfrm>
              <a:off x="6292851" y="3132138"/>
              <a:ext cx="630238" cy="103188"/>
            </a:xfrm>
            <a:custGeom>
              <a:avLst/>
              <a:gdLst>
                <a:gd name="T0" fmla="*/ 0 w 538"/>
                <a:gd name="T1" fmla="*/ 83 h 89"/>
                <a:gd name="T2" fmla="*/ 101 w 538"/>
                <a:gd name="T3" fmla="*/ 39 h 89"/>
                <a:gd name="T4" fmla="*/ 257 w 538"/>
                <a:gd name="T5" fmla="*/ 6 h 89"/>
                <a:gd name="T6" fmla="*/ 538 w 538"/>
                <a:gd name="T7" fmla="*/ 89 h 89"/>
              </a:gdLst>
              <a:ahLst/>
              <a:cxnLst>
                <a:cxn ang="0">
                  <a:pos x="T0" y="T1"/>
                </a:cxn>
                <a:cxn ang="0">
                  <a:pos x="T2" y="T3"/>
                </a:cxn>
                <a:cxn ang="0">
                  <a:pos x="T4" y="T5"/>
                </a:cxn>
                <a:cxn ang="0">
                  <a:pos x="T6" y="T7"/>
                </a:cxn>
              </a:cxnLst>
              <a:rect l="0" t="0" r="r" b="b"/>
              <a:pathLst>
                <a:path w="538" h="89">
                  <a:moveTo>
                    <a:pt x="0" y="83"/>
                  </a:moveTo>
                  <a:cubicBezTo>
                    <a:pt x="22" y="70"/>
                    <a:pt x="56" y="54"/>
                    <a:pt x="101" y="39"/>
                  </a:cubicBezTo>
                  <a:cubicBezTo>
                    <a:pt x="121" y="32"/>
                    <a:pt x="184" y="9"/>
                    <a:pt x="257" y="6"/>
                  </a:cubicBezTo>
                  <a:cubicBezTo>
                    <a:pt x="403" y="0"/>
                    <a:pt x="521" y="77"/>
                    <a:pt x="538" y="8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Oval 174"/>
            <p:cNvSpPr>
              <a:spLocks noChangeArrowheads="1"/>
            </p:cNvSpPr>
            <p:nvPr/>
          </p:nvSpPr>
          <p:spPr bwMode="auto">
            <a:xfrm>
              <a:off x="6291263" y="3914776"/>
              <a:ext cx="41275" cy="412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0" name="Oval 175"/>
            <p:cNvSpPr>
              <a:spLocks noChangeArrowheads="1"/>
            </p:cNvSpPr>
            <p:nvPr/>
          </p:nvSpPr>
          <p:spPr bwMode="auto">
            <a:xfrm>
              <a:off x="6453188" y="3914776"/>
              <a:ext cx="41275" cy="412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9" name="TextBox 2"/>
          <p:cNvSpPr txBox="1"/>
          <p:nvPr/>
        </p:nvSpPr>
        <p:spPr bwMode="auto">
          <a:xfrm>
            <a:off x="6156802" y="2564611"/>
            <a:ext cx="5669280" cy="460375"/>
          </a:xfrm>
          <a:prstGeom prst="rect">
            <a:avLst/>
          </a:prstGeom>
          <a:noFill/>
        </p:spPr>
        <p:txBody>
          <a:bodyPr wrap="none">
            <a:spAutoFit/>
          </a:bodyPr>
          <a:lstStyle>
            <a:defPPr>
              <a:defRPr lang="zh-CN"/>
            </a:defPPr>
            <a:lvl1pPr algn="ctr" fontAlgn="auto">
              <a:spcBef>
                <a:spcPts val="0"/>
              </a:spcBef>
              <a:spcAft>
                <a:spcPts val="0"/>
              </a:spcAft>
              <a:defRPr sz="12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pPr algn="l"/>
            <a:r>
              <a:rPr lang="zh-CN" altLang="en-US" sz="2400" b="1" spc="0" dirty="0">
                <a:solidFill>
                  <a:schemeClr val="bg1">
                    <a:lumMod val="50000"/>
                  </a:schemeClr>
                </a:solidFill>
                <a:cs typeface="+mn-ea"/>
                <a:sym typeface="+mn-lt"/>
              </a:rPr>
              <a:t>检察机关及下属单位工作的在职在编人员</a:t>
            </a:r>
            <a:endParaRPr lang="zh-CN" altLang="en-US" sz="2400" b="1" spc="0" dirty="0">
              <a:solidFill>
                <a:schemeClr val="bg1">
                  <a:lumMod val="50000"/>
                </a:schemeClr>
              </a:solidFill>
              <a:cs typeface="+mn-ea"/>
              <a:sym typeface="+mn-lt"/>
            </a:endParaRPr>
          </a:p>
        </p:txBody>
      </p:sp>
      <p:grpSp>
        <p:nvGrpSpPr>
          <p:cNvPr id="20" name="组合 19"/>
          <p:cNvGrpSpPr/>
          <p:nvPr/>
        </p:nvGrpSpPr>
        <p:grpSpPr>
          <a:xfrm>
            <a:off x="5808924" y="4274974"/>
            <a:ext cx="377320" cy="527365"/>
            <a:chOff x="6207126" y="3132138"/>
            <a:chExt cx="814388" cy="1138238"/>
          </a:xfrm>
          <a:solidFill>
            <a:srgbClr val="4F5A69"/>
          </a:solidFill>
        </p:grpSpPr>
        <p:sp>
          <p:nvSpPr>
            <p:cNvPr id="21" name="Oval 101"/>
            <p:cNvSpPr>
              <a:spLocks noChangeArrowheads="1"/>
            </p:cNvSpPr>
            <p:nvPr/>
          </p:nvSpPr>
          <p:spPr bwMode="auto">
            <a:xfrm>
              <a:off x="6378576" y="3173413"/>
              <a:ext cx="458788" cy="458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cs typeface="+mn-ea"/>
                <a:sym typeface="+mn-lt"/>
              </a:endParaRPr>
            </a:p>
          </p:txBody>
        </p:sp>
        <p:sp>
          <p:nvSpPr>
            <p:cNvPr id="22" name="Freeform 102"/>
            <p:cNvSpPr/>
            <p:nvPr/>
          </p:nvSpPr>
          <p:spPr bwMode="auto">
            <a:xfrm>
              <a:off x="6580188" y="3652838"/>
              <a:ext cx="65088" cy="209550"/>
            </a:xfrm>
            <a:custGeom>
              <a:avLst/>
              <a:gdLst>
                <a:gd name="T0" fmla="*/ 16 w 56"/>
                <a:gd name="T1" fmla="*/ 10 h 179"/>
                <a:gd name="T2" fmla="*/ 1 w 56"/>
                <a:gd name="T3" fmla="*/ 140 h 179"/>
                <a:gd name="T4" fmla="*/ 9 w 56"/>
                <a:gd name="T5" fmla="*/ 163 h 179"/>
                <a:gd name="T6" fmla="*/ 22 w 56"/>
                <a:gd name="T7" fmla="*/ 176 h 179"/>
                <a:gd name="T8" fmla="*/ 32 w 56"/>
                <a:gd name="T9" fmla="*/ 176 h 179"/>
                <a:gd name="T10" fmla="*/ 51 w 56"/>
                <a:gd name="T11" fmla="*/ 160 h 179"/>
                <a:gd name="T12" fmla="*/ 55 w 56"/>
                <a:gd name="T13" fmla="*/ 148 h 179"/>
                <a:gd name="T14" fmla="*/ 38 w 56"/>
                <a:gd name="T15" fmla="*/ 10 h 179"/>
                <a:gd name="T16" fmla="*/ 27 w 56"/>
                <a:gd name="T17" fmla="*/ 0 h 179"/>
                <a:gd name="T18" fmla="*/ 16 w 56"/>
                <a:gd name="T19" fmla="*/ 1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179">
                  <a:moveTo>
                    <a:pt x="16" y="10"/>
                  </a:moveTo>
                  <a:cubicBezTo>
                    <a:pt x="1" y="140"/>
                    <a:pt x="1" y="140"/>
                    <a:pt x="1" y="140"/>
                  </a:cubicBezTo>
                  <a:cubicBezTo>
                    <a:pt x="0" y="149"/>
                    <a:pt x="3" y="157"/>
                    <a:pt x="9" y="163"/>
                  </a:cubicBezTo>
                  <a:cubicBezTo>
                    <a:pt x="22" y="176"/>
                    <a:pt x="22" y="176"/>
                    <a:pt x="22" y="176"/>
                  </a:cubicBezTo>
                  <a:cubicBezTo>
                    <a:pt x="25" y="179"/>
                    <a:pt x="29" y="179"/>
                    <a:pt x="32" y="176"/>
                  </a:cubicBezTo>
                  <a:cubicBezTo>
                    <a:pt x="51" y="160"/>
                    <a:pt x="51" y="160"/>
                    <a:pt x="51" y="160"/>
                  </a:cubicBezTo>
                  <a:cubicBezTo>
                    <a:pt x="54" y="157"/>
                    <a:pt x="56" y="152"/>
                    <a:pt x="55" y="148"/>
                  </a:cubicBezTo>
                  <a:cubicBezTo>
                    <a:pt x="38" y="10"/>
                    <a:pt x="38" y="10"/>
                    <a:pt x="38" y="10"/>
                  </a:cubicBezTo>
                  <a:cubicBezTo>
                    <a:pt x="37" y="4"/>
                    <a:pt x="32" y="0"/>
                    <a:pt x="27" y="0"/>
                  </a:cubicBezTo>
                  <a:cubicBezTo>
                    <a:pt x="21" y="0"/>
                    <a:pt x="16" y="4"/>
                    <a:pt x="1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cs typeface="+mn-ea"/>
                <a:sym typeface="+mn-lt"/>
              </a:endParaRPr>
            </a:p>
          </p:txBody>
        </p:sp>
        <p:sp>
          <p:nvSpPr>
            <p:cNvPr id="95" name="Freeform 103"/>
            <p:cNvSpPr/>
            <p:nvPr/>
          </p:nvSpPr>
          <p:spPr bwMode="auto">
            <a:xfrm>
              <a:off x="6207126" y="3667126"/>
              <a:ext cx="814388" cy="603250"/>
            </a:xfrm>
            <a:custGeom>
              <a:avLst/>
              <a:gdLst>
                <a:gd name="T0" fmla="*/ 111 w 695"/>
                <a:gd name="T1" fmla="*/ 0 h 515"/>
                <a:gd name="T2" fmla="*/ 163 w 695"/>
                <a:gd name="T3" fmla="*/ 0 h 515"/>
                <a:gd name="T4" fmla="*/ 225 w 695"/>
                <a:gd name="T5" fmla="*/ 36 h 515"/>
                <a:gd name="T6" fmla="*/ 337 w 695"/>
                <a:gd name="T7" fmla="*/ 237 h 515"/>
                <a:gd name="T8" fmla="*/ 353 w 695"/>
                <a:gd name="T9" fmla="*/ 237 h 515"/>
                <a:gd name="T10" fmla="*/ 468 w 695"/>
                <a:gd name="T11" fmla="*/ 39 h 515"/>
                <a:gd name="T12" fmla="*/ 521 w 695"/>
                <a:gd name="T13" fmla="*/ 8 h 515"/>
                <a:gd name="T14" fmla="*/ 575 w 695"/>
                <a:gd name="T15" fmla="*/ 8 h 515"/>
                <a:gd name="T16" fmla="*/ 623 w 695"/>
                <a:gd name="T17" fmla="*/ 24 h 515"/>
                <a:gd name="T18" fmla="*/ 624 w 695"/>
                <a:gd name="T19" fmla="*/ 25 h 515"/>
                <a:gd name="T20" fmla="*/ 674 w 695"/>
                <a:gd name="T21" fmla="*/ 77 h 515"/>
                <a:gd name="T22" fmla="*/ 695 w 695"/>
                <a:gd name="T23" fmla="*/ 147 h 515"/>
                <a:gd name="T24" fmla="*/ 695 w 695"/>
                <a:gd name="T25" fmla="*/ 477 h 515"/>
                <a:gd name="T26" fmla="*/ 657 w 695"/>
                <a:gd name="T27" fmla="*/ 515 h 515"/>
                <a:gd name="T28" fmla="*/ 31 w 695"/>
                <a:gd name="T29" fmla="*/ 515 h 515"/>
                <a:gd name="T30" fmla="*/ 0 w 695"/>
                <a:gd name="T31" fmla="*/ 484 h 515"/>
                <a:gd name="T32" fmla="*/ 0 w 695"/>
                <a:gd name="T33" fmla="*/ 135 h 515"/>
                <a:gd name="T34" fmla="*/ 24 w 695"/>
                <a:gd name="T35" fmla="*/ 60 h 515"/>
                <a:gd name="T36" fmla="*/ 61 w 695"/>
                <a:gd name="T37" fmla="*/ 20 h 515"/>
                <a:gd name="T38" fmla="*/ 68 w 695"/>
                <a:gd name="T39" fmla="*/ 15 h 515"/>
                <a:gd name="T40" fmla="*/ 111 w 695"/>
                <a:gd name="T41" fmla="*/ 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5" h="515">
                  <a:moveTo>
                    <a:pt x="111" y="0"/>
                  </a:moveTo>
                  <a:cubicBezTo>
                    <a:pt x="163" y="0"/>
                    <a:pt x="163" y="0"/>
                    <a:pt x="163" y="0"/>
                  </a:cubicBezTo>
                  <a:cubicBezTo>
                    <a:pt x="189" y="0"/>
                    <a:pt x="212" y="14"/>
                    <a:pt x="225" y="36"/>
                  </a:cubicBezTo>
                  <a:cubicBezTo>
                    <a:pt x="337" y="237"/>
                    <a:pt x="337" y="237"/>
                    <a:pt x="337" y="237"/>
                  </a:cubicBezTo>
                  <a:cubicBezTo>
                    <a:pt x="340" y="243"/>
                    <a:pt x="349" y="243"/>
                    <a:pt x="353" y="237"/>
                  </a:cubicBezTo>
                  <a:cubicBezTo>
                    <a:pt x="468" y="39"/>
                    <a:pt x="468" y="39"/>
                    <a:pt x="468" y="39"/>
                  </a:cubicBezTo>
                  <a:cubicBezTo>
                    <a:pt x="479" y="20"/>
                    <a:pt x="499" y="8"/>
                    <a:pt x="521" y="8"/>
                  </a:cubicBezTo>
                  <a:cubicBezTo>
                    <a:pt x="575" y="8"/>
                    <a:pt x="575" y="8"/>
                    <a:pt x="575" y="8"/>
                  </a:cubicBezTo>
                  <a:cubicBezTo>
                    <a:pt x="592" y="8"/>
                    <a:pt x="609" y="13"/>
                    <a:pt x="623" y="24"/>
                  </a:cubicBezTo>
                  <a:cubicBezTo>
                    <a:pt x="624" y="25"/>
                    <a:pt x="624" y="25"/>
                    <a:pt x="624" y="25"/>
                  </a:cubicBezTo>
                  <a:cubicBezTo>
                    <a:pt x="644" y="39"/>
                    <a:pt x="660" y="56"/>
                    <a:pt x="674" y="77"/>
                  </a:cubicBezTo>
                  <a:cubicBezTo>
                    <a:pt x="687" y="98"/>
                    <a:pt x="695" y="122"/>
                    <a:pt x="695" y="147"/>
                  </a:cubicBezTo>
                  <a:cubicBezTo>
                    <a:pt x="695" y="477"/>
                    <a:pt x="695" y="477"/>
                    <a:pt x="695" y="477"/>
                  </a:cubicBezTo>
                  <a:cubicBezTo>
                    <a:pt x="695" y="498"/>
                    <a:pt x="678" y="515"/>
                    <a:pt x="657" y="515"/>
                  </a:cubicBezTo>
                  <a:cubicBezTo>
                    <a:pt x="31" y="515"/>
                    <a:pt x="31" y="515"/>
                    <a:pt x="31" y="515"/>
                  </a:cubicBezTo>
                  <a:cubicBezTo>
                    <a:pt x="14" y="515"/>
                    <a:pt x="0" y="501"/>
                    <a:pt x="0" y="484"/>
                  </a:cubicBezTo>
                  <a:cubicBezTo>
                    <a:pt x="0" y="135"/>
                    <a:pt x="0" y="135"/>
                    <a:pt x="0" y="135"/>
                  </a:cubicBezTo>
                  <a:cubicBezTo>
                    <a:pt x="0" y="108"/>
                    <a:pt x="8" y="82"/>
                    <a:pt x="24" y="60"/>
                  </a:cubicBezTo>
                  <a:cubicBezTo>
                    <a:pt x="34" y="45"/>
                    <a:pt x="47" y="31"/>
                    <a:pt x="61" y="20"/>
                  </a:cubicBezTo>
                  <a:cubicBezTo>
                    <a:pt x="68" y="15"/>
                    <a:pt x="68" y="15"/>
                    <a:pt x="68" y="15"/>
                  </a:cubicBezTo>
                  <a:cubicBezTo>
                    <a:pt x="80" y="6"/>
                    <a:pt x="95" y="0"/>
                    <a:pt x="1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cs typeface="+mn-ea"/>
                <a:sym typeface="+mn-lt"/>
              </a:endParaRPr>
            </a:p>
          </p:txBody>
        </p:sp>
        <p:sp>
          <p:nvSpPr>
            <p:cNvPr id="96" name="Freeform 104"/>
            <p:cNvSpPr/>
            <p:nvPr/>
          </p:nvSpPr>
          <p:spPr bwMode="auto">
            <a:xfrm>
              <a:off x="6291263" y="3986213"/>
              <a:ext cx="203200" cy="41275"/>
            </a:xfrm>
            <a:custGeom>
              <a:avLst/>
              <a:gdLst>
                <a:gd name="T0" fmla="*/ 156 w 173"/>
                <a:gd name="T1" fmla="*/ 35 h 35"/>
                <a:gd name="T2" fmla="*/ 18 w 173"/>
                <a:gd name="T3" fmla="*/ 35 h 35"/>
                <a:gd name="T4" fmla="*/ 0 w 173"/>
                <a:gd name="T5" fmla="*/ 18 h 35"/>
                <a:gd name="T6" fmla="*/ 18 w 173"/>
                <a:gd name="T7" fmla="*/ 0 h 35"/>
                <a:gd name="T8" fmla="*/ 156 w 173"/>
                <a:gd name="T9" fmla="*/ 0 h 35"/>
                <a:gd name="T10" fmla="*/ 173 w 173"/>
                <a:gd name="T11" fmla="*/ 18 h 35"/>
                <a:gd name="T12" fmla="*/ 156 w 173"/>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73" h="35">
                  <a:moveTo>
                    <a:pt x="156" y="35"/>
                  </a:moveTo>
                  <a:cubicBezTo>
                    <a:pt x="18" y="35"/>
                    <a:pt x="18" y="35"/>
                    <a:pt x="18" y="35"/>
                  </a:cubicBezTo>
                  <a:cubicBezTo>
                    <a:pt x="8" y="35"/>
                    <a:pt x="0" y="27"/>
                    <a:pt x="0" y="18"/>
                  </a:cubicBezTo>
                  <a:cubicBezTo>
                    <a:pt x="0" y="8"/>
                    <a:pt x="8" y="0"/>
                    <a:pt x="18" y="0"/>
                  </a:cubicBezTo>
                  <a:cubicBezTo>
                    <a:pt x="156" y="0"/>
                    <a:pt x="156" y="0"/>
                    <a:pt x="156" y="0"/>
                  </a:cubicBezTo>
                  <a:cubicBezTo>
                    <a:pt x="166" y="0"/>
                    <a:pt x="173" y="8"/>
                    <a:pt x="173" y="18"/>
                  </a:cubicBezTo>
                  <a:cubicBezTo>
                    <a:pt x="173" y="27"/>
                    <a:pt x="166" y="35"/>
                    <a:pt x="15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cs typeface="+mn-ea"/>
                <a:sym typeface="+mn-lt"/>
              </a:endParaRPr>
            </a:p>
          </p:txBody>
        </p:sp>
        <p:sp>
          <p:nvSpPr>
            <p:cNvPr id="97" name="Freeform 109"/>
            <p:cNvSpPr/>
            <p:nvPr/>
          </p:nvSpPr>
          <p:spPr bwMode="auto">
            <a:xfrm>
              <a:off x="6292851" y="3132138"/>
              <a:ext cx="630238" cy="103188"/>
            </a:xfrm>
            <a:custGeom>
              <a:avLst/>
              <a:gdLst>
                <a:gd name="T0" fmla="*/ 0 w 538"/>
                <a:gd name="T1" fmla="*/ 83 h 89"/>
                <a:gd name="T2" fmla="*/ 101 w 538"/>
                <a:gd name="T3" fmla="*/ 39 h 89"/>
                <a:gd name="T4" fmla="*/ 257 w 538"/>
                <a:gd name="T5" fmla="*/ 6 h 89"/>
                <a:gd name="T6" fmla="*/ 538 w 538"/>
                <a:gd name="T7" fmla="*/ 89 h 89"/>
              </a:gdLst>
              <a:ahLst/>
              <a:cxnLst>
                <a:cxn ang="0">
                  <a:pos x="T0" y="T1"/>
                </a:cxn>
                <a:cxn ang="0">
                  <a:pos x="T2" y="T3"/>
                </a:cxn>
                <a:cxn ang="0">
                  <a:pos x="T4" y="T5"/>
                </a:cxn>
                <a:cxn ang="0">
                  <a:pos x="T6" y="T7"/>
                </a:cxn>
              </a:cxnLst>
              <a:rect l="0" t="0" r="r" b="b"/>
              <a:pathLst>
                <a:path w="538" h="89">
                  <a:moveTo>
                    <a:pt x="0" y="83"/>
                  </a:moveTo>
                  <a:cubicBezTo>
                    <a:pt x="22" y="70"/>
                    <a:pt x="56" y="54"/>
                    <a:pt x="101" y="39"/>
                  </a:cubicBezTo>
                  <a:cubicBezTo>
                    <a:pt x="121" y="32"/>
                    <a:pt x="184" y="9"/>
                    <a:pt x="257" y="6"/>
                  </a:cubicBezTo>
                  <a:cubicBezTo>
                    <a:pt x="403" y="0"/>
                    <a:pt x="521" y="77"/>
                    <a:pt x="538" y="8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cs typeface="+mn-ea"/>
                <a:sym typeface="+mn-lt"/>
              </a:endParaRPr>
            </a:p>
          </p:txBody>
        </p:sp>
        <p:sp>
          <p:nvSpPr>
            <p:cNvPr id="98" name="Oval 174"/>
            <p:cNvSpPr>
              <a:spLocks noChangeArrowheads="1"/>
            </p:cNvSpPr>
            <p:nvPr/>
          </p:nvSpPr>
          <p:spPr bwMode="auto">
            <a:xfrm>
              <a:off x="6291263" y="3914776"/>
              <a:ext cx="41275" cy="412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cs typeface="+mn-ea"/>
                <a:sym typeface="+mn-lt"/>
              </a:endParaRPr>
            </a:p>
          </p:txBody>
        </p:sp>
        <p:sp>
          <p:nvSpPr>
            <p:cNvPr id="99" name="Oval 175"/>
            <p:cNvSpPr>
              <a:spLocks noChangeArrowheads="1"/>
            </p:cNvSpPr>
            <p:nvPr/>
          </p:nvSpPr>
          <p:spPr bwMode="auto">
            <a:xfrm>
              <a:off x="6453188" y="3914776"/>
              <a:ext cx="41275" cy="412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cs typeface="+mn-ea"/>
                <a:sym typeface="+mn-lt"/>
              </a:endParaRPr>
            </a:p>
          </p:txBody>
        </p:sp>
      </p:grpSp>
      <p:sp>
        <p:nvSpPr>
          <p:cNvPr id="108" name="TextBox 2"/>
          <p:cNvSpPr txBox="1"/>
          <p:nvPr/>
        </p:nvSpPr>
        <p:spPr bwMode="auto">
          <a:xfrm>
            <a:off x="6367622" y="4293716"/>
            <a:ext cx="4450080" cy="460375"/>
          </a:xfrm>
          <a:prstGeom prst="rect">
            <a:avLst/>
          </a:prstGeom>
          <a:noFill/>
        </p:spPr>
        <p:txBody>
          <a:bodyPr wrap="none">
            <a:spAutoFit/>
          </a:bodyPr>
          <a:lstStyle>
            <a:defPPr>
              <a:defRPr lang="zh-CN"/>
            </a:defPPr>
            <a:lvl1pPr algn="ctr" fontAlgn="auto">
              <a:spcBef>
                <a:spcPts val="0"/>
              </a:spcBef>
              <a:spcAft>
                <a:spcPts val="0"/>
              </a:spcAft>
              <a:defRPr sz="12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pPr algn="l"/>
            <a:r>
              <a:rPr lang="zh-CN" altLang="en-US" sz="2400" b="1" spc="0" dirty="0">
                <a:solidFill>
                  <a:schemeClr val="bg1">
                    <a:lumMod val="50000"/>
                  </a:schemeClr>
                </a:solidFill>
                <a:cs typeface="+mn-ea"/>
                <a:sym typeface="+mn-lt"/>
              </a:rPr>
              <a:t>挂职锻炼、借调、临聘等人员。</a:t>
            </a:r>
            <a:endParaRPr lang="zh-CN" altLang="en-US" sz="2400" b="1" spc="0" dirty="0">
              <a:solidFill>
                <a:schemeClr val="bg1">
                  <a:lumMod val="50000"/>
                </a:schemeClr>
              </a:solidFill>
              <a:cs typeface="+mn-ea"/>
              <a:sym typeface="+mn-lt"/>
            </a:endParaRPr>
          </a:p>
        </p:txBody>
      </p:sp>
      <p:pic>
        <p:nvPicPr>
          <p:cNvPr id="4" name="图片 3" descr="9bb6c7b8ccc11cf2bf7d4860f4b6bfd"/>
          <p:cNvPicPr>
            <a:picLocks noChangeAspect="1"/>
          </p:cNvPicPr>
          <p:nvPr/>
        </p:nvPicPr>
        <p:blipFill>
          <a:blip r:embed="rId3"/>
          <a:stretch>
            <a:fillRect/>
          </a:stretch>
        </p:blipFill>
        <p:spPr>
          <a:xfrm>
            <a:off x="-29845" y="-69215"/>
            <a:ext cx="1301115" cy="13011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6"/>
                                        </p:tgtEl>
                                        <p:attrNameLst>
                                          <p:attrName>ppt_y</p:attrName>
                                        </p:attrNameLst>
                                      </p:cBhvr>
                                      <p:tavLst>
                                        <p:tav tm="0">
                                          <p:val>
                                            <p:strVal val="#ppt_y"/>
                                          </p:val>
                                        </p:tav>
                                        <p:tav tm="100000">
                                          <p:val>
                                            <p:strVal val="#ppt_y"/>
                                          </p:val>
                                        </p:tav>
                                      </p:tavLst>
                                    </p:anim>
                                    <p:anim calcmode="lin" valueType="num">
                                      <p:cBhvr>
                                        <p:cTn id="15"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6"/>
                                        </p:tgtEl>
                                      </p:cBhvr>
                                    </p:animEffect>
                                  </p:childTnLst>
                                </p:cTn>
                              </p:par>
                            </p:childTnLst>
                          </p:cTn>
                        </p:par>
                        <p:par>
                          <p:cTn id="18" fill="hold">
                            <p:stCondLst>
                              <p:cond delay="1149"/>
                            </p:stCondLst>
                            <p:childTnLst>
                              <p:par>
                                <p:cTn id="19" presetID="2" presetClass="entr" presetSubtype="2" fill="hold" nodeType="afterEffect">
                                  <p:stCondLst>
                                    <p:cond delay="0"/>
                                  </p:stCondLst>
                                  <p:childTnLst>
                                    <p:set>
                                      <p:cBhvr>
                                        <p:cTn id="20" dur="1" fill="hold">
                                          <p:stCondLst>
                                            <p:cond delay="0"/>
                                          </p:stCondLst>
                                        </p:cTn>
                                        <p:tgtEl>
                                          <p:spTgt spid="53"/>
                                        </p:tgtEl>
                                        <p:attrNameLst>
                                          <p:attrName>style.visibility</p:attrName>
                                        </p:attrNameLst>
                                      </p:cBhvr>
                                      <p:to>
                                        <p:strVal val="visible"/>
                                      </p:to>
                                    </p:set>
                                    <p:anim calcmode="lin" valueType="num">
                                      <p:cBhvr additive="base">
                                        <p:cTn id="21" dur="500" fill="hold"/>
                                        <p:tgtEl>
                                          <p:spTgt spid="53"/>
                                        </p:tgtEl>
                                        <p:attrNameLst>
                                          <p:attrName>ppt_x</p:attrName>
                                        </p:attrNameLst>
                                      </p:cBhvr>
                                      <p:tavLst>
                                        <p:tav tm="0">
                                          <p:val>
                                            <p:strVal val="1+#ppt_w/2"/>
                                          </p:val>
                                        </p:tav>
                                        <p:tav tm="100000">
                                          <p:val>
                                            <p:strVal val="#ppt_x"/>
                                          </p:val>
                                        </p:tav>
                                      </p:tavLst>
                                    </p:anim>
                                    <p:anim calcmode="lin" valueType="num">
                                      <p:cBhvr additive="base">
                                        <p:cTn id="22" dur="500" fill="hold"/>
                                        <p:tgtEl>
                                          <p:spTgt spid="53"/>
                                        </p:tgtEl>
                                        <p:attrNameLst>
                                          <p:attrName>ppt_y</p:attrName>
                                        </p:attrNameLst>
                                      </p:cBhvr>
                                      <p:tavLst>
                                        <p:tav tm="0">
                                          <p:val>
                                            <p:strVal val="#ppt_y"/>
                                          </p:val>
                                        </p:tav>
                                        <p:tav tm="100000">
                                          <p:val>
                                            <p:strVal val="#ppt_y"/>
                                          </p:val>
                                        </p:tav>
                                      </p:tavLst>
                                    </p:anim>
                                  </p:childTnLst>
                                </p:cTn>
                              </p:par>
                            </p:childTnLst>
                          </p:cTn>
                        </p:par>
                        <p:par>
                          <p:cTn id="23" fill="hold">
                            <p:stCondLst>
                              <p:cond delay="1649"/>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9"/>
                                        </p:tgtEl>
                                        <p:attrNameLst>
                                          <p:attrName>ppt_y</p:attrName>
                                        </p:attrNameLst>
                                      </p:cBhvr>
                                      <p:tavLst>
                                        <p:tav tm="0">
                                          <p:val>
                                            <p:strVal val="#ppt_y"/>
                                          </p:val>
                                        </p:tav>
                                        <p:tav tm="100000">
                                          <p:val>
                                            <p:strVal val="#ppt_y"/>
                                          </p:val>
                                        </p:tav>
                                      </p:tavLst>
                                    </p:anim>
                                    <p:anim calcmode="lin" valueType="num">
                                      <p:cBhvr>
                                        <p:cTn id="28"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9"/>
                                        </p:tgtEl>
                                      </p:cBhvr>
                                    </p:animEffect>
                                  </p:childTnLst>
                                </p:cTn>
                              </p:par>
                            </p:childTnLst>
                          </p:cTn>
                        </p:par>
                        <p:par>
                          <p:cTn id="31" fill="hold">
                            <p:stCondLst>
                              <p:cond delay="3000"/>
                            </p:stCondLst>
                            <p:childTnLst>
                              <p:par>
                                <p:cTn id="32" presetID="2" presetClass="entr" presetSubtype="2"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1+#ppt_w/2"/>
                                          </p:val>
                                        </p:tav>
                                        <p:tav tm="100000">
                                          <p:val>
                                            <p:strVal val="#ppt_x"/>
                                          </p:val>
                                        </p:tav>
                                      </p:tavLst>
                                    </p:anim>
                                    <p:anim calcmode="lin" valueType="num">
                                      <p:cBhvr additive="base">
                                        <p:cTn id="35" dur="500" fill="hold"/>
                                        <p:tgtEl>
                                          <p:spTgt spid="20"/>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108"/>
                                        </p:tgtEl>
                                        <p:attrNameLst>
                                          <p:attrName>style.visibility</p:attrName>
                                        </p:attrNameLst>
                                      </p:cBhvr>
                                      <p:to>
                                        <p:strVal val="visible"/>
                                      </p:to>
                                    </p:set>
                                    <p:anim calcmode="lin" valueType="num">
                                      <p:cBhvr>
                                        <p:cTn id="39" dur="500" fill="hold"/>
                                        <p:tgtEl>
                                          <p:spTgt spid="108"/>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08"/>
                                        </p:tgtEl>
                                        <p:attrNameLst>
                                          <p:attrName>ppt_y</p:attrName>
                                        </p:attrNameLst>
                                      </p:cBhvr>
                                      <p:tavLst>
                                        <p:tav tm="0">
                                          <p:val>
                                            <p:strVal val="#ppt_y"/>
                                          </p:val>
                                        </p:tav>
                                        <p:tav tm="100000">
                                          <p:val>
                                            <p:strVal val="#ppt_y"/>
                                          </p:val>
                                        </p:tav>
                                      </p:tavLst>
                                    </p:anim>
                                    <p:anim calcmode="lin" valueType="num">
                                      <p:cBhvr>
                                        <p:cTn id="41" dur="500" fill="hold"/>
                                        <p:tgtEl>
                                          <p:spTgt spid="108"/>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08"/>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10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p:cNvSpPr/>
          <p:nvPr/>
        </p:nvSpPr>
        <p:spPr>
          <a:xfrm>
            <a:off x="1537606" y="1992084"/>
            <a:ext cx="2982687" cy="2275116"/>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文本框 16"/>
          <p:cNvSpPr txBox="1"/>
          <p:nvPr/>
        </p:nvSpPr>
        <p:spPr>
          <a:xfrm>
            <a:off x="4867275" y="2198370"/>
            <a:ext cx="7204710" cy="1850390"/>
          </a:xfrm>
          <a:prstGeom prst="rect">
            <a:avLst/>
          </a:prstGeom>
          <a:noFill/>
        </p:spPr>
        <p:txBody>
          <a:bodyPr wrap="square" rtlCol="0">
            <a:spAutoFit/>
          </a:bodyPr>
          <a:lstStyle/>
          <a:p>
            <a:pPr algn="l">
              <a:lnSpc>
                <a:spcPct val="130000"/>
              </a:lnSpc>
            </a:pPr>
            <a:r>
              <a:rPr sz="4400" dirty="0">
                <a:solidFill>
                  <a:schemeClr val="bg1"/>
                </a:solidFill>
                <a:latin typeface="微软雅黑" panose="020B0503020204020204" pitchFamily="34" charset="-122"/>
                <a:ea typeface="微软雅黑" panose="020B0503020204020204" pitchFamily="34" charset="-122"/>
                <a:cs typeface="+mn-ea"/>
                <a:sym typeface="+mn-lt"/>
              </a:rPr>
              <a:t>遇到干预司法活动行为时，</a:t>
            </a:r>
            <a:endParaRPr sz="4400" dirty="0">
              <a:solidFill>
                <a:schemeClr val="bg1"/>
              </a:solidFill>
              <a:latin typeface="微软雅黑" panose="020B0503020204020204" pitchFamily="34" charset="-122"/>
              <a:ea typeface="微软雅黑" panose="020B0503020204020204" pitchFamily="34" charset="-122"/>
              <a:cs typeface="+mn-ea"/>
              <a:sym typeface="+mn-lt"/>
            </a:endParaRPr>
          </a:p>
          <a:p>
            <a:pPr algn="l">
              <a:lnSpc>
                <a:spcPct val="130000"/>
              </a:lnSpc>
            </a:pPr>
            <a:r>
              <a:rPr sz="4400" dirty="0">
                <a:solidFill>
                  <a:schemeClr val="bg1"/>
                </a:solidFill>
                <a:latin typeface="微软雅黑" panose="020B0503020204020204" pitchFamily="34" charset="-122"/>
                <a:ea typeface="微软雅黑" panose="020B0503020204020204" pitchFamily="34" charset="-122"/>
                <a:cs typeface="+mn-ea"/>
                <a:sym typeface="+mn-lt"/>
              </a:rPr>
              <a:t>我们该怎么做？</a:t>
            </a:r>
            <a:endParaRPr sz="4400" dirty="0">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4" name="图片 3" descr="9bb6c7b8ccc11cf2bf7d4860f4b6bfd"/>
          <p:cNvPicPr>
            <a:picLocks noChangeAspect="1"/>
          </p:cNvPicPr>
          <p:nvPr/>
        </p:nvPicPr>
        <p:blipFill>
          <a:blip r:embed="rId1"/>
          <a:stretch>
            <a:fillRect/>
          </a:stretch>
        </p:blipFill>
        <p:spPr>
          <a:xfrm>
            <a:off x="552450" y="300990"/>
            <a:ext cx="1505585" cy="1505585"/>
          </a:xfrm>
          <a:prstGeom prst="rect">
            <a:avLst/>
          </a:prstGeom>
        </p:spPr>
      </p:pic>
      <p:sp>
        <p:nvSpPr>
          <p:cNvPr id="2" name="文本框 1"/>
          <p:cNvSpPr txBox="1"/>
          <p:nvPr/>
        </p:nvSpPr>
        <p:spPr>
          <a:xfrm>
            <a:off x="2049234" y="2160518"/>
            <a:ext cx="1959429" cy="1938020"/>
          </a:xfrm>
          <a:prstGeom prst="rect">
            <a:avLst/>
          </a:prstGeom>
          <a:noFill/>
        </p:spPr>
        <p:txBody>
          <a:bodyPr wrap="square" rtlCol="0">
            <a:spAutoFit/>
          </a:bodyPr>
          <a:p>
            <a:pPr algn="ctr"/>
            <a:r>
              <a:rPr lang="zh-CN" altLang="en-US" sz="6000" dirty="0">
                <a:solidFill>
                  <a:schemeClr val="bg1"/>
                </a:solidFill>
                <a:latin typeface="微软雅黑" panose="020B0503020204020204" pitchFamily="34" charset="-122"/>
                <a:ea typeface="微软雅黑" panose="020B0503020204020204" pitchFamily="34" charset="-122"/>
                <a:cs typeface="+mn-ea"/>
                <a:sym typeface="+mn-lt"/>
              </a:rPr>
              <a:t>三个规定</a:t>
            </a:r>
            <a:endParaRPr lang="zh-CN" altLang="en-US" sz="6000" dirty="0">
              <a:solidFill>
                <a:schemeClr val="bg1"/>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5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7" grpId="0"/>
      <p:bldP spid="2" grpId="0"/>
    </p:bldLst>
  </p:timing>
</p:sld>
</file>

<file path=ppt/tags/tag1.xml><?xml version="1.0" encoding="utf-8"?>
<p:tagLst xmlns:p="http://schemas.openxmlformats.org/presentationml/2006/main">
  <p:tag name="PA" val="v4.0.0"/>
</p:tagLst>
</file>

<file path=ppt/tags/tag10.xml><?xml version="1.0" encoding="utf-8"?>
<p:tagLst xmlns:p="http://schemas.openxmlformats.org/presentationml/2006/main">
  <p:tag name="PA" val="v4.0.0"/>
</p:tagLst>
</file>

<file path=ppt/tags/tag11.xml><?xml version="1.0" encoding="utf-8"?>
<p:tagLst xmlns:p="http://schemas.openxmlformats.org/presentationml/2006/main">
  <p:tag name="PA" val="v4.0.0"/>
</p:tagLst>
</file>

<file path=ppt/tags/tag12.xml><?xml version="1.0" encoding="utf-8"?>
<p:tagLst xmlns:p="http://schemas.openxmlformats.org/presentationml/2006/main">
  <p:tag name="PA" val="v4.0.0"/>
</p:tagLst>
</file>

<file path=ppt/tags/tag13.xml><?xml version="1.0" encoding="utf-8"?>
<p:tagLst xmlns:p="http://schemas.openxmlformats.org/presentationml/2006/main">
  <p:tag name="PA" val="v4.0.0"/>
</p:tagLst>
</file>

<file path=ppt/tags/tag2.xml><?xml version="1.0" encoding="utf-8"?>
<p:tagLst xmlns:p="http://schemas.openxmlformats.org/presentationml/2006/main">
  <p:tag name="PA" val="v4.0.0"/>
</p:tagLst>
</file>

<file path=ppt/tags/tag3.xml><?xml version="1.0" encoding="utf-8"?>
<p:tagLst xmlns:p="http://schemas.openxmlformats.org/presentationml/2006/main">
  <p:tag name="PA" val="v4.0.0"/>
</p:tagLst>
</file>

<file path=ppt/tags/tag4.xml><?xml version="1.0" encoding="utf-8"?>
<p:tagLst xmlns:p="http://schemas.openxmlformats.org/presentationml/2006/main">
  <p:tag name="PA" val="v4.0.0"/>
</p:tagLst>
</file>

<file path=ppt/tags/tag5.xml><?xml version="1.0" encoding="utf-8"?>
<p:tagLst xmlns:p="http://schemas.openxmlformats.org/presentationml/2006/main">
  <p:tag name="PA" val="v4.0.0"/>
</p:tagLst>
</file>

<file path=ppt/tags/tag6.xml><?xml version="1.0" encoding="utf-8"?>
<p:tagLst xmlns:p="http://schemas.openxmlformats.org/presentationml/2006/main">
  <p:tag name="PA" val="v4.0.0"/>
</p:tagLst>
</file>

<file path=ppt/tags/tag7.xml><?xml version="1.0" encoding="utf-8"?>
<p:tagLst xmlns:p="http://schemas.openxmlformats.org/presentationml/2006/main">
  <p:tag name="PA" val="v4.0.0"/>
</p:tagLst>
</file>

<file path=ppt/tags/tag8.xml><?xml version="1.0" encoding="utf-8"?>
<p:tagLst xmlns:p="http://schemas.openxmlformats.org/presentationml/2006/main">
  <p:tag name="PA" val="v4.0.0"/>
</p:tagLst>
</file>

<file path=ppt/tags/tag9.xml><?xml version="1.0" encoding="utf-8"?>
<p:tagLst xmlns:p="http://schemas.openxmlformats.org/presentationml/2006/main">
  <p:tag name="PA" val="v4.0.0"/>
</p:tagLst>
</file>

<file path=ppt/theme/theme1.xml><?xml version="1.0" encoding="utf-8"?>
<a:theme xmlns:a="http://schemas.openxmlformats.org/drawingml/2006/main" name="Office 主题">
  <a:themeElements>
    <a:clrScheme name="蓝色暖调">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h4ykvwla">
      <a:majorFont>
        <a:latin typeface="I.Ngaan"/>
        <a:ea typeface="Source Han Sans K Bold"/>
        <a:cs typeface=""/>
      </a:majorFont>
      <a:minorFont>
        <a:latin typeface="I.Ngaan"/>
        <a:ea typeface="Source Han Sans K 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1057</Words>
  <Application>WPS 演示</Application>
  <PresentationFormat>宽屏</PresentationFormat>
  <Paragraphs>105</Paragraphs>
  <Slides>13</Slides>
  <Notes>29</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13</vt:i4>
      </vt:variant>
    </vt:vector>
  </HeadingPairs>
  <TitlesOfParts>
    <vt:vector size="27" baseType="lpstr">
      <vt:lpstr>Arial</vt:lpstr>
      <vt:lpstr>宋体</vt:lpstr>
      <vt:lpstr>Wingdings</vt:lpstr>
      <vt:lpstr>I.Ngaan</vt:lpstr>
      <vt:lpstr>Source Han Sans K Bold</vt:lpstr>
      <vt:lpstr>Yu Gothic UI Semibold</vt:lpstr>
      <vt:lpstr>方正清刻本悦宋简体</vt:lpstr>
      <vt:lpstr>微软雅黑</vt:lpstr>
      <vt:lpstr>Arial Unicode MS</vt:lpstr>
      <vt:lpstr>等线</vt:lpstr>
      <vt:lpstr>I.Ngaan</vt:lpstr>
      <vt:lpstr>Segoe Print</vt:lpstr>
      <vt:lpstr>Source Han Sans K Bold</vt:lpstr>
      <vt:lpstr>Office 主题</vt:lpstr>
      <vt:lpstr>PowerPoint 演示文稿</vt:lpstr>
      <vt:lpstr>PowerPoint 演示文稿</vt:lpstr>
      <vt:lpstr>严格执行“三个规定”　坚决防止司法干预</vt:lpstr>
      <vt:lpstr>PowerPoint 演示文稿</vt:lpstr>
      <vt:lpstr>PowerPoint 演示文稿</vt:lpstr>
      <vt:lpstr>“三个规定”的目的</vt:lpstr>
      <vt:lpstr>PowerPoint 演示文稿</vt:lpstr>
      <vt:lpstr>检察机关哪些人员需填报三个规定的事项？</vt:lpstr>
      <vt:lpstr>PowerPoint 演示文稿</vt:lpstr>
      <vt:lpstr>遇到干预司法活动行为时， 我们该怎么做？</vt:lpstr>
      <vt:lpstr>PowerPoint 演示文稿</vt:lpstr>
      <vt:lpstr>如不记录或不如实记录会有哪些影响？</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胡斌</dc:creator>
  <cp:lastModifiedBy>杨娅嫱</cp:lastModifiedBy>
  <cp:revision>90</cp:revision>
  <dcterms:created xsi:type="dcterms:W3CDTF">2020-09-05T14:09:00Z</dcterms:created>
  <dcterms:modified xsi:type="dcterms:W3CDTF">2021-10-25T07:58:13Z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F202446012C540C3A4567C5FBC2AD215</vt:lpwstr>
  </property>
  <property fmtid="{D5CDD505-2E9C-101B-9397-08002B2CF9AE}" pid="3" name="KSOProductBuildVer">
    <vt:lpwstr>2052-11.8.2.8721</vt:lpwstr>
  </property>
</Properties>
</file>